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98" r:id="rId1"/>
  </p:sldMasterIdLst>
  <p:sldIdLst>
    <p:sldId id="256" r:id="rId2"/>
    <p:sldId id="293" r:id="rId3"/>
    <p:sldId id="295" r:id="rId4"/>
    <p:sldId id="284" r:id="rId5"/>
    <p:sldId id="296" r:id="rId6"/>
    <p:sldId id="301" r:id="rId7"/>
    <p:sldId id="285" r:id="rId8"/>
    <p:sldId id="304" r:id="rId9"/>
    <p:sldId id="305" r:id="rId10"/>
    <p:sldId id="307" r:id="rId11"/>
    <p:sldId id="308" r:id="rId12"/>
    <p:sldId id="312" r:id="rId13"/>
    <p:sldId id="311" r:id="rId14"/>
    <p:sldId id="313" r:id="rId15"/>
    <p:sldId id="314" r:id="rId16"/>
    <p:sldId id="298" r:id="rId17"/>
    <p:sldId id="297" r:id="rId18"/>
    <p:sldId id="299" r:id="rId19"/>
    <p:sldId id="300" r:id="rId20"/>
    <p:sldId id="306" r:id="rId21"/>
    <p:sldId id="310" r:id="rId22"/>
    <p:sldId id="290" r:id="rId23"/>
    <p:sldId id="302" r:id="rId24"/>
    <p:sldId id="303" r:id="rId25"/>
    <p:sldId id="294"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42424"/>
    <a:srgbClr val="636363"/>
    <a:srgbClr val="000000"/>
    <a:srgbClr val="E665BD"/>
    <a:srgbClr val="E8E831"/>
    <a:srgbClr val="FA744B"/>
    <a:srgbClr val="7896F0"/>
    <a:srgbClr val="65CF7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62B2F-0BD1-8075-EE2F-7334D22C52C8}" v="2" dt="2025-04-10T11:02:02.975"/>
    <p1510:client id="{1521FBC4-0F50-DDDC-0FEC-BCB47B13BE18}" v="671" dt="2025-04-10T21:06:16.050"/>
    <p1510:client id="{1D7587CA-BEDE-3F26-E772-A87B27E17438}" v="565" dt="2025-04-10T11:00:23.764"/>
    <p1510:client id="{4303463A-3B98-BE49-BD69-FF8F4D5A18CF}" v="11" dt="2025-04-10T10:02:59.383"/>
    <p1510:client id="{45AA6F5A-B30D-1ED4-0FC1-C8A5AC18951F}" v="402" dt="2025-04-10T22:25:37.005"/>
    <p1510:client id="{4A0FDF7D-D305-8C97-60B5-1593FF3AB7E0}" v="196" dt="2025-04-10T21:16:35.944"/>
    <p1510:client id="{4D2956BC-050E-B7EB-23DA-58293BCC3598}" v="4" dt="2025-04-10T19:54:02.529"/>
    <p1510:client id="{5D74E3B7-BD1B-42D4-6E5F-E83937F9D787}" v="204" dt="2025-04-10T08:12:17.651"/>
    <p1510:client id="{622B07E5-81F8-27B5-A9F8-72A201DB94B4}" v="241" dt="2025-04-10T17:44:31.975"/>
    <p1510:client id="{9892468F-C4E0-CA4E-29B1-C1F9E9047870}" v="28" dt="2025-04-10T10:04:42.312"/>
    <p1510:client id="{9DA611A3-EF13-97BF-1F4F-94413D8DDC51}" v="4" dt="2025-04-10T11:03:00.715"/>
    <p1510:client id="{A346DF48-EDE7-5A79-2E30-E298C63966DA}" v="369" dt="2025-04-10T22:23:25.742"/>
    <p1510:client id="{CE7B1E12-6019-A6B4-5365-1DC10B51719E}" v="48" dt="2025-04-10T21:13:01.877"/>
    <p1510:client id="{D6160B3A-FB63-5D45-6977-529ABB71D44B}" v="257" dt="2025-04-10T21:13:45.583"/>
    <p1510:client id="{D82F2B59-A802-CEEB-F6B3-E86CC4123A9C}" v="95" dt="2025-04-09T12:00:43.794"/>
    <p1510:client id="{E404C73D-1318-4823-D7BC-2DB168B4B145}" v="50" dt="2025-04-10T10:02:00.027"/>
    <p1510:client id="{FADB8B4E-9A5C-C8CD-E499-392F41FE917C}" v="47" dt="2025-04-10T19:42:25.61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ata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rawing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rawing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a:alpha val="0"/>
      </a:schemeClr>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a:alpha val="0"/>
      </a:schemeClr>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186E735-BBB3-4F1C-90FC-F1D980836AB7}" type="doc">
      <dgm:prSet loTypeId="urn:microsoft.com/office/officeart/2018/2/layout/IconVerticalSolidList" loCatId="icon" qsTypeId="urn:microsoft.com/office/officeart/2005/8/quickstyle/simple1" qsCatId="simple" csTypeId="urn:microsoft.com/office/officeart/2018/5/colors/Iconchunking_neutralbg_colorful2" csCatId="colorful" phldr="1"/>
      <dgm:spPr/>
      <dgm:t>
        <a:bodyPr/>
        <a:lstStyle/>
        <a:p>
          <a:endParaRPr lang="en-US"/>
        </a:p>
      </dgm:t>
    </dgm:pt>
    <dgm:pt modelId="{2BE8139E-A1F0-4B48-9C00-35388B3C4F08}">
      <dgm:prSet/>
      <dgm:spPr/>
      <dgm:t>
        <a:bodyPr/>
        <a:lstStyle/>
        <a:p>
          <a:pPr>
            <a:lnSpc>
              <a:spcPct val="100000"/>
            </a:lnSpc>
          </a:pPr>
          <a:r>
            <a:rPr lang="en-US"/>
            <a:t>The problem of portfolio optimization</a:t>
          </a:r>
        </a:p>
      </dgm:t>
    </dgm:pt>
    <dgm:pt modelId="{5323CA2E-C895-4642-8006-C3BFB9CBE9D4}" type="parTrans" cxnId="{4F1CB5EF-F1A5-4C6C-B4F8-C5BEAD31A834}">
      <dgm:prSet/>
      <dgm:spPr/>
      <dgm:t>
        <a:bodyPr/>
        <a:lstStyle/>
        <a:p>
          <a:endParaRPr lang="en-US"/>
        </a:p>
      </dgm:t>
    </dgm:pt>
    <dgm:pt modelId="{DA0AC725-25BF-4FCB-A69D-B7214DF8FFCB}" type="sibTrans" cxnId="{4F1CB5EF-F1A5-4C6C-B4F8-C5BEAD31A834}">
      <dgm:prSet/>
      <dgm:spPr/>
      <dgm:t>
        <a:bodyPr/>
        <a:lstStyle/>
        <a:p>
          <a:endParaRPr lang="en-US"/>
        </a:p>
      </dgm:t>
    </dgm:pt>
    <dgm:pt modelId="{ADCD190B-1BA7-433B-BA0D-9B286F5E49CD}">
      <dgm:prSet/>
      <dgm:spPr/>
      <dgm:t>
        <a:bodyPr/>
        <a:lstStyle/>
        <a:p>
          <a:pPr>
            <a:lnSpc>
              <a:spcPct val="100000"/>
            </a:lnSpc>
          </a:pPr>
          <a:r>
            <a:rPr lang="en-US"/>
            <a:t>Markowitz </a:t>
          </a:r>
          <a:r>
            <a:rPr lang="en-US">
              <a:latin typeface="Aptos Display" panose="02110004020202020204"/>
            </a:rPr>
            <a:t>/</a:t>
          </a:r>
          <a:r>
            <a:rPr lang="en-US"/>
            <a:t> </a:t>
          </a:r>
          <a:r>
            <a:rPr lang="en-US" err="1"/>
            <a:t>CVar</a:t>
          </a:r>
          <a:endParaRPr lang="en-US"/>
        </a:p>
      </dgm:t>
    </dgm:pt>
    <dgm:pt modelId="{65ED8867-7BD1-4F9E-B5A0-F4FA4673F0EC}" type="parTrans" cxnId="{C2F15AEC-4C78-4BDF-8462-010CCD5EC766}">
      <dgm:prSet/>
      <dgm:spPr/>
      <dgm:t>
        <a:bodyPr/>
        <a:lstStyle/>
        <a:p>
          <a:endParaRPr lang="en-US"/>
        </a:p>
      </dgm:t>
    </dgm:pt>
    <dgm:pt modelId="{FB7DE2F7-D542-48F9-BB43-C541C244AE3D}" type="sibTrans" cxnId="{C2F15AEC-4C78-4BDF-8462-010CCD5EC766}">
      <dgm:prSet/>
      <dgm:spPr/>
      <dgm:t>
        <a:bodyPr/>
        <a:lstStyle/>
        <a:p>
          <a:endParaRPr lang="en-US"/>
        </a:p>
      </dgm:t>
    </dgm:pt>
    <dgm:pt modelId="{A8B58834-B5A4-4694-B5AB-D7343C8E0B36}">
      <dgm:prSet/>
      <dgm:spPr/>
      <dgm:t>
        <a:bodyPr/>
        <a:lstStyle/>
        <a:p>
          <a:pPr>
            <a:lnSpc>
              <a:spcPct val="100000"/>
            </a:lnSpc>
          </a:pPr>
          <a:r>
            <a:rPr lang="en-US"/>
            <a:t>Implementations</a:t>
          </a:r>
        </a:p>
      </dgm:t>
    </dgm:pt>
    <dgm:pt modelId="{81A7AD60-5418-4F61-883B-C4110535DAC8}" type="parTrans" cxnId="{DEEE3D56-72B5-409E-9CB3-FAA0941A3B37}">
      <dgm:prSet/>
      <dgm:spPr/>
      <dgm:t>
        <a:bodyPr/>
        <a:lstStyle/>
        <a:p>
          <a:endParaRPr lang="en-US"/>
        </a:p>
      </dgm:t>
    </dgm:pt>
    <dgm:pt modelId="{9368F42A-023F-4330-BB42-81D40867A82C}" type="sibTrans" cxnId="{DEEE3D56-72B5-409E-9CB3-FAA0941A3B37}">
      <dgm:prSet/>
      <dgm:spPr/>
      <dgm:t>
        <a:bodyPr/>
        <a:lstStyle/>
        <a:p>
          <a:endParaRPr lang="en-US"/>
        </a:p>
      </dgm:t>
    </dgm:pt>
    <dgm:pt modelId="{2A7533D2-E3A6-4DA1-80D5-3CC916EA60A9}">
      <dgm:prSet phldr="0"/>
      <dgm:spPr/>
      <dgm:t>
        <a:bodyPr/>
        <a:lstStyle/>
        <a:p>
          <a:pPr>
            <a:lnSpc>
              <a:spcPct val="100000"/>
            </a:lnSpc>
          </a:pPr>
          <a:r>
            <a:rPr lang="en-US">
              <a:latin typeface="Aptos Display" panose="02110004020202020204"/>
            </a:rPr>
            <a:t>QP - SLSQP</a:t>
          </a:r>
        </a:p>
      </dgm:t>
    </dgm:pt>
    <dgm:pt modelId="{CD28EA0D-40FB-4A4C-BB54-1555E8C7ECA1}" type="parTrans" cxnId="{4B76424F-2016-434E-ACF9-5C493AB48670}">
      <dgm:prSet/>
      <dgm:spPr/>
    </dgm:pt>
    <dgm:pt modelId="{97ED89F9-557F-438A-B5BD-F43CD3054146}" type="sibTrans" cxnId="{4B76424F-2016-434E-ACF9-5C493AB48670}">
      <dgm:prSet/>
      <dgm:spPr/>
    </dgm:pt>
    <dgm:pt modelId="{17711F96-28A3-4332-BBDF-ABCD43DEFB80}">
      <dgm:prSet phldr="0"/>
      <dgm:spPr/>
      <dgm:t>
        <a:bodyPr/>
        <a:lstStyle/>
        <a:p>
          <a:pPr>
            <a:lnSpc>
              <a:spcPct val="100000"/>
            </a:lnSpc>
          </a:pPr>
          <a:r>
            <a:rPr lang="en-US">
              <a:latin typeface="Aptos Display" panose="02110004020202020204"/>
            </a:rPr>
            <a:t>GA</a:t>
          </a:r>
        </a:p>
      </dgm:t>
    </dgm:pt>
    <dgm:pt modelId="{3F61BD4C-E328-49D2-9EAF-63A6DC7E77DA}" type="parTrans" cxnId="{DF97E825-5FCA-4130-9745-F998CB6DF114}">
      <dgm:prSet/>
      <dgm:spPr/>
    </dgm:pt>
    <dgm:pt modelId="{BFB985B9-FC98-45BC-9C74-DBCF7C0BBFE4}" type="sibTrans" cxnId="{DF97E825-5FCA-4130-9745-F998CB6DF114}">
      <dgm:prSet/>
      <dgm:spPr/>
    </dgm:pt>
    <dgm:pt modelId="{42179F64-3389-485F-A656-4F8E0AC00EE1}">
      <dgm:prSet phldr="0"/>
      <dgm:spPr/>
      <dgm:t>
        <a:bodyPr/>
        <a:lstStyle/>
        <a:p>
          <a:pPr>
            <a:lnSpc>
              <a:spcPct val="100000"/>
            </a:lnSpc>
          </a:pPr>
          <a:r>
            <a:rPr lang="en-US">
              <a:latin typeface="Aptos Display" panose="02110004020202020204"/>
            </a:rPr>
            <a:t>MINLP</a:t>
          </a:r>
        </a:p>
      </dgm:t>
    </dgm:pt>
    <dgm:pt modelId="{72D90F99-2BE4-49DD-9630-130E2CF1A8B8}" type="parTrans" cxnId="{41A3058F-0379-4507-869F-24982D1F0C49}">
      <dgm:prSet/>
      <dgm:spPr/>
    </dgm:pt>
    <dgm:pt modelId="{AD243398-86EF-4490-B456-7ABE3B150F83}" type="sibTrans" cxnId="{41A3058F-0379-4507-869F-24982D1F0C49}">
      <dgm:prSet/>
      <dgm:spPr/>
    </dgm:pt>
    <dgm:pt modelId="{B2352B5D-1D7B-49F6-8184-20CB30A0C7DB}">
      <dgm:prSet phldr="0"/>
      <dgm:spPr/>
      <dgm:t>
        <a:bodyPr/>
        <a:lstStyle/>
        <a:p>
          <a:pPr>
            <a:lnSpc>
              <a:spcPct val="100000"/>
            </a:lnSpc>
          </a:pPr>
          <a:r>
            <a:rPr lang="en-US">
              <a:latin typeface="Aptos Display" panose="02110004020202020204"/>
            </a:rPr>
            <a:t>CP-SAT</a:t>
          </a:r>
        </a:p>
      </dgm:t>
    </dgm:pt>
    <dgm:pt modelId="{7C3F06D3-9818-404A-904D-AB05A41B2AB1}" type="parTrans" cxnId="{B737BAE4-B5C4-4D0F-BEB0-05BA090BB392}">
      <dgm:prSet/>
      <dgm:spPr/>
    </dgm:pt>
    <dgm:pt modelId="{9A7849A8-153C-4289-A546-2B4978C157F4}" type="sibTrans" cxnId="{B737BAE4-B5C4-4D0F-BEB0-05BA090BB392}">
      <dgm:prSet/>
      <dgm:spPr/>
    </dgm:pt>
    <dgm:pt modelId="{21B6FD45-6FB5-4D92-A276-38194D91D1D7}" type="pres">
      <dgm:prSet presAssocID="{7186E735-BBB3-4F1C-90FC-F1D980836AB7}" presName="root" presStyleCnt="0">
        <dgm:presLayoutVars>
          <dgm:dir/>
          <dgm:resizeHandles val="exact"/>
        </dgm:presLayoutVars>
      </dgm:prSet>
      <dgm:spPr/>
    </dgm:pt>
    <dgm:pt modelId="{2ED78176-C048-4106-901B-BF1B76BF28C4}" type="pres">
      <dgm:prSet presAssocID="{2BE8139E-A1F0-4B48-9C00-35388B3C4F08}" presName="compNode" presStyleCnt="0"/>
      <dgm:spPr/>
    </dgm:pt>
    <dgm:pt modelId="{C0B9230F-1E56-495E-85BF-018753A66618}" type="pres">
      <dgm:prSet presAssocID="{2BE8139E-A1F0-4B48-9C00-35388B3C4F08}" presName="bgRect" presStyleLbl="bgShp" presStyleIdx="0" presStyleCnt="3"/>
      <dgm:spPr/>
    </dgm:pt>
    <dgm:pt modelId="{25AD8C4F-8C76-438F-8A65-D5FB91AB1489}" type="pres">
      <dgm:prSet presAssocID="{2BE8139E-A1F0-4B48-9C00-35388B3C4F08}"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Upward trend"/>
        </a:ext>
      </dgm:extLst>
    </dgm:pt>
    <dgm:pt modelId="{34453FAC-44C5-4379-8212-0AE80045D86F}" type="pres">
      <dgm:prSet presAssocID="{2BE8139E-A1F0-4B48-9C00-35388B3C4F08}" presName="spaceRect" presStyleCnt="0"/>
      <dgm:spPr/>
    </dgm:pt>
    <dgm:pt modelId="{CFF43468-E14C-4624-AC51-EE22F3F3687B}" type="pres">
      <dgm:prSet presAssocID="{2BE8139E-A1F0-4B48-9C00-35388B3C4F08}" presName="parTx" presStyleLbl="revTx" presStyleIdx="0" presStyleCnt="4">
        <dgm:presLayoutVars>
          <dgm:chMax val="0"/>
          <dgm:chPref val="0"/>
        </dgm:presLayoutVars>
      </dgm:prSet>
      <dgm:spPr/>
    </dgm:pt>
    <dgm:pt modelId="{30CA0E87-17D9-4653-B266-8125A6A8FD5F}" type="pres">
      <dgm:prSet presAssocID="{DA0AC725-25BF-4FCB-A69D-B7214DF8FFCB}" presName="sibTrans" presStyleCnt="0"/>
      <dgm:spPr/>
    </dgm:pt>
    <dgm:pt modelId="{86770434-145D-42E3-AB5C-301DE015DF9E}" type="pres">
      <dgm:prSet presAssocID="{ADCD190B-1BA7-433B-BA0D-9B286F5E49CD}" presName="compNode" presStyleCnt="0"/>
      <dgm:spPr/>
    </dgm:pt>
    <dgm:pt modelId="{628A19CE-10B2-4FAA-A395-9E90F988CC8F}" type="pres">
      <dgm:prSet presAssocID="{ADCD190B-1BA7-433B-BA0D-9B286F5E49CD}" presName="bgRect" presStyleLbl="bgShp" presStyleIdx="1" presStyleCnt="3"/>
      <dgm:spPr/>
    </dgm:pt>
    <dgm:pt modelId="{939607FE-6EF5-487E-B8D6-9F067A0D1DD2}" type="pres">
      <dgm:prSet presAssocID="{ADCD190B-1BA7-433B-BA0D-9B286F5E49CD}" presName="iconRect" presStyleLbl="node1" presStyleIdx="1" presStyleCnt="3"/>
      <dgm:spPr>
        <a:blipFill>
          <a:blip xmlns:r="http://schemas.openxmlformats.org/officeDocument/2006/relationships" r:embed="rId3">
            <a:extLs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ube with solid fill"/>
        </a:ext>
      </dgm:extLst>
    </dgm:pt>
    <dgm:pt modelId="{641539AA-8953-42AA-BFAD-35B0D67D447D}" type="pres">
      <dgm:prSet presAssocID="{ADCD190B-1BA7-433B-BA0D-9B286F5E49CD}" presName="spaceRect" presStyleCnt="0"/>
      <dgm:spPr/>
    </dgm:pt>
    <dgm:pt modelId="{029CE198-1F6D-4021-B5C4-152EAFB1F726}" type="pres">
      <dgm:prSet presAssocID="{ADCD190B-1BA7-433B-BA0D-9B286F5E49CD}" presName="parTx" presStyleLbl="revTx" presStyleIdx="1" presStyleCnt="4">
        <dgm:presLayoutVars>
          <dgm:chMax val="0"/>
          <dgm:chPref val="0"/>
        </dgm:presLayoutVars>
      </dgm:prSet>
      <dgm:spPr/>
    </dgm:pt>
    <dgm:pt modelId="{BB5F4778-C984-4ACC-9155-F03AB53B19BE}" type="pres">
      <dgm:prSet presAssocID="{FB7DE2F7-D542-48F9-BB43-C541C244AE3D}" presName="sibTrans" presStyleCnt="0"/>
      <dgm:spPr/>
    </dgm:pt>
    <dgm:pt modelId="{2F97299E-D2FE-4416-9325-E4C9EF7DD9C4}" type="pres">
      <dgm:prSet presAssocID="{A8B58834-B5A4-4694-B5AB-D7343C8E0B36}" presName="compNode" presStyleCnt="0"/>
      <dgm:spPr/>
    </dgm:pt>
    <dgm:pt modelId="{46997CCB-1761-4B76-AD08-03ADCE6FA03D}" type="pres">
      <dgm:prSet presAssocID="{A8B58834-B5A4-4694-B5AB-D7343C8E0B36}" presName="bgRect" presStyleLbl="bgShp" presStyleIdx="2" presStyleCnt="3"/>
      <dgm:spPr/>
    </dgm:pt>
    <dgm:pt modelId="{D55935FA-96F5-4AA9-8B45-51A5B88BC583}" type="pres">
      <dgm:prSet presAssocID="{A8B58834-B5A4-4694-B5AB-D7343C8E0B36}" presName="iconRect" presStyleLbl="node1" presStyleIdx="2" presStyleCnt="3"/>
      <dgm:spPr>
        <a:blipFill>
          <a:blip xmlns:r="http://schemas.openxmlformats.org/officeDocument/2006/relationships" r:embed="rId5">
            <a:extLs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ools with solid fill"/>
        </a:ext>
      </dgm:extLst>
    </dgm:pt>
    <dgm:pt modelId="{342EE60C-0826-4A27-BB0E-9202941DF000}" type="pres">
      <dgm:prSet presAssocID="{A8B58834-B5A4-4694-B5AB-D7343C8E0B36}" presName="spaceRect" presStyleCnt="0"/>
      <dgm:spPr/>
    </dgm:pt>
    <dgm:pt modelId="{05C6CC40-3473-41BD-A48F-E346D9BC7522}" type="pres">
      <dgm:prSet presAssocID="{A8B58834-B5A4-4694-B5AB-D7343C8E0B36}" presName="parTx" presStyleLbl="revTx" presStyleIdx="2" presStyleCnt="4">
        <dgm:presLayoutVars>
          <dgm:chMax val="0"/>
          <dgm:chPref val="0"/>
        </dgm:presLayoutVars>
      </dgm:prSet>
      <dgm:spPr/>
    </dgm:pt>
    <dgm:pt modelId="{4D6C57FD-72E6-418E-A4AC-9BF6DFEBE11F}" type="pres">
      <dgm:prSet presAssocID="{A8B58834-B5A4-4694-B5AB-D7343C8E0B36}" presName="desTx" presStyleLbl="revTx" presStyleIdx="3" presStyleCnt="4">
        <dgm:presLayoutVars/>
      </dgm:prSet>
      <dgm:spPr/>
    </dgm:pt>
  </dgm:ptLst>
  <dgm:cxnLst>
    <dgm:cxn modelId="{8F44DB0E-3C20-47FC-9E72-781A9E9C1A9F}" type="presOf" srcId="{ADCD190B-1BA7-433B-BA0D-9B286F5E49CD}" destId="{029CE198-1F6D-4021-B5C4-152EAFB1F726}" srcOrd="0" destOrd="0" presId="urn:microsoft.com/office/officeart/2018/2/layout/IconVerticalSolidList"/>
    <dgm:cxn modelId="{60D6321C-9EA4-4EBD-A157-86B8A0D506F2}" type="presOf" srcId="{42179F64-3389-485F-A656-4F8E0AC00EE1}" destId="{4D6C57FD-72E6-418E-A4AC-9BF6DFEBE11F}" srcOrd="0" destOrd="3" presId="urn:microsoft.com/office/officeart/2018/2/layout/IconVerticalSolidList"/>
    <dgm:cxn modelId="{DF97E825-5FCA-4130-9745-F998CB6DF114}" srcId="{A8B58834-B5A4-4694-B5AB-D7343C8E0B36}" destId="{17711F96-28A3-4332-BBDF-ABCD43DEFB80}" srcOrd="1" destOrd="0" parTransId="{3F61BD4C-E328-49D2-9EAF-63A6DC7E77DA}" sibTransId="{BFB985B9-FC98-45BC-9C74-DBCF7C0BBFE4}"/>
    <dgm:cxn modelId="{4354AB6D-186B-4173-B2B8-22CE2E211228}" type="presOf" srcId="{7186E735-BBB3-4F1C-90FC-F1D980836AB7}" destId="{21B6FD45-6FB5-4D92-A276-38194D91D1D7}" srcOrd="0" destOrd="0" presId="urn:microsoft.com/office/officeart/2018/2/layout/IconVerticalSolidList"/>
    <dgm:cxn modelId="{4B76424F-2016-434E-ACF9-5C493AB48670}" srcId="{A8B58834-B5A4-4694-B5AB-D7343C8E0B36}" destId="{2A7533D2-E3A6-4DA1-80D5-3CC916EA60A9}" srcOrd="0" destOrd="0" parTransId="{CD28EA0D-40FB-4A4C-BB54-1555E8C7ECA1}" sibTransId="{97ED89F9-557F-438A-B5BD-F43CD3054146}"/>
    <dgm:cxn modelId="{DEEE3D56-72B5-409E-9CB3-FAA0941A3B37}" srcId="{7186E735-BBB3-4F1C-90FC-F1D980836AB7}" destId="{A8B58834-B5A4-4694-B5AB-D7343C8E0B36}" srcOrd="2" destOrd="0" parTransId="{81A7AD60-5418-4F61-883B-C4110535DAC8}" sibTransId="{9368F42A-023F-4330-BB42-81D40867A82C}"/>
    <dgm:cxn modelId="{41A3058F-0379-4507-869F-24982D1F0C49}" srcId="{A8B58834-B5A4-4694-B5AB-D7343C8E0B36}" destId="{42179F64-3389-485F-A656-4F8E0AC00EE1}" srcOrd="3" destOrd="0" parTransId="{72D90F99-2BE4-49DD-9630-130E2CF1A8B8}" sibTransId="{AD243398-86EF-4490-B456-7ABE3B150F83}"/>
    <dgm:cxn modelId="{4CC8939A-C9E0-4952-A926-2E1F52ADB773}" type="presOf" srcId="{17711F96-28A3-4332-BBDF-ABCD43DEFB80}" destId="{4D6C57FD-72E6-418E-A4AC-9BF6DFEBE11F}" srcOrd="0" destOrd="1" presId="urn:microsoft.com/office/officeart/2018/2/layout/IconVerticalSolidList"/>
    <dgm:cxn modelId="{0010B0A1-7CF2-4DE8-A7F4-2D736E1506C0}" type="presOf" srcId="{2A7533D2-E3A6-4DA1-80D5-3CC916EA60A9}" destId="{4D6C57FD-72E6-418E-A4AC-9BF6DFEBE11F}" srcOrd="0" destOrd="0" presId="urn:microsoft.com/office/officeart/2018/2/layout/IconVerticalSolidList"/>
    <dgm:cxn modelId="{D4DE22A8-07A0-4F5F-963E-D797D7580F93}" type="presOf" srcId="{A8B58834-B5A4-4694-B5AB-D7343C8E0B36}" destId="{05C6CC40-3473-41BD-A48F-E346D9BC7522}" srcOrd="0" destOrd="0" presId="urn:microsoft.com/office/officeart/2018/2/layout/IconVerticalSolidList"/>
    <dgm:cxn modelId="{432676C9-E55D-4EF3-A226-6BA4180793BA}" type="presOf" srcId="{2BE8139E-A1F0-4B48-9C00-35388B3C4F08}" destId="{CFF43468-E14C-4624-AC51-EE22F3F3687B}" srcOrd="0" destOrd="0" presId="urn:microsoft.com/office/officeart/2018/2/layout/IconVerticalSolidList"/>
    <dgm:cxn modelId="{D21B4FDC-1C11-4D7D-A310-EBDF05C4F6DC}" type="presOf" srcId="{B2352B5D-1D7B-49F6-8184-20CB30A0C7DB}" destId="{4D6C57FD-72E6-418E-A4AC-9BF6DFEBE11F}" srcOrd="0" destOrd="2" presId="urn:microsoft.com/office/officeart/2018/2/layout/IconVerticalSolidList"/>
    <dgm:cxn modelId="{B737BAE4-B5C4-4D0F-BEB0-05BA090BB392}" srcId="{A8B58834-B5A4-4694-B5AB-D7343C8E0B36}" destId="{B2352B5D-1D7B-49F6-8184-20CB30A0C7DB}" srcOrd="2" destOrd="0" parTransId="{7C3F06D3-9818-404A-904D-AB05A41B2AB1}" sibTransId="{9A7849A8-153C-4289-A546-2B4978C157F4}"/>
    <dgm:cxn modelId="{C2F15AEC-4C78-4BDF-8462-010CCD5EC766}" srcId="{7186E735-BBB3-4F1C-90FC-F1D980836AB7}" destId="{ADCD190B-1BA7-433B-BA0D-9B286F5E49CD}" srcOrd="1" destOrd="0" parTransId="{65ED8867-7BD1-4F9E-B5A0-F4FA4673F0EC}" sibTransId="{FB7DE2F7-D542-48F9-BB43-C541C244AE3D}"/>
    <dgm:cxn modelId="{4F1CB5EF-F1A5-4C6C-B4F8-C5BEAD31A834}" srcId="{7186E735-BBB3-4F1C-90FC-F1D980836AB7}" destId="{2BE8139E-A1F0-4B48-9C00-35388B3C4F08}" srcOrd="0" destOrd="0" parTransId="{5323CA2E-C895-4642-8006-C3BFB9CBE9D4}" sibTransId="{DA0AC725-25BF-4FCB-A69D-B7214DF8FFCB}"/>
    <dgm:cxn modelId="{B2DCF6B1-53D0-4B04-9C66-F37742090A5D}" type="presParOf" srcId="{21B6FD45-6FB5-4D92-A276-38194D91D1D7}" destId="{2ED78176-C048-4106-901B-BF1B76BF28C4}" srcOrd="0" destOrd="0" presId="urn:microsoft.com/office/officeart/2018/2/layout/IconVerticalSolidList"/>
    <dgm:cxn modelId="{D045C4BB-C31D-4C33-93B7-340B75040B4A}" type="presParOf" srcId="{2ED78176-C048-4106-901B-BF1B76BF28C4}" destId="{C0B9230F-1E56-495E-85BF-018753A66618}" srcOrd="0" destOrd="0" presId="urn:microsoft.com/office/officeart/2018/2/layout/IconVerticalSolidList"/>
    <dgm:cxn modelId="{5014924D-C4C2-486E-9BFF-E4F5B074D4D3}" type="presParOf" srcId="{2ED78176-C048-4106-901B-BF1B76BF28C4}" destId="{25AD8C4F-8C76-438F-8A65-D5FB91AB1489}" srcOrd="1" destOrd="0" presId="urn:microsoft.com/office/officeart/2018/2/layout/IconVerticalSolidList"/>
    <dgm:cxn modelId="{93F07477-2E99-4952-8016-E42367798106}" type="presParOf" srcId="{2ED78176-C048-4106-901B-BF1B76BF28C4}" destId="{34453FAC-44C5-4379-8212-0AE80045D86F}" srcOrd="2" destOrd="0" presId="urn:microsoft.com/office/officeart/2018/2/layout/IconVerticalSolidList"/>
    <dgm:cxn modelId="{D2E93278-983B-4A10-891F-FA741E761D0C}" type="presParOf" srcId="{2ED78176-C048-4106-901B-BF1B76BF28C4}" destId="{CFF43468-E14C-4624-AC51-EE22F3F3687B}" srcOrd="3" destOrd="0" presId="urn:microsoft.com/office/officeart/2018/2/layout/IconVerticalSolidList"/>
    <dgm:cxn modelId="{67298E22-2F5D-473B-A540-FC90D82E4BC3}" type="presParOf" srcId="{21B6FD45-6FB5-4D92-A276-38194D91D1D7}" destId="{30CA0E87-17D9-4653-B266-8125A6A8FD5F}" srcOrd="1" destOrd="0" presId="urn:microsoft.com/office/officeart/2018/2/layout/IconVerticalSolidList"/>
    <dgm:cxn modelId="{1CB6D557-EEA8-46C5-952C-860EB1E942A1}" type="presParOf" srcId="{21B6FD45-6FB5-4D92-A276-38194D91D1D7}" destId="{86770434-145D-42E3-AB5C-301DE015DF9E}" srcOrd="2" destOrd="0" presId="urn:microsoft.com/office/officeart/2018/2/layout/IconVerticalSolidList"/>
    <dgm:cxn modelId="{1E920926-21B7-469B-BAA0-E55B3C87DFC5}" type="presParOf" srcId="{86770434-145D-42E3-AB5C-301DE015DF9E}" destId="{628A19CE-10B2-4FAA-A395-9E90F988CC8F}" srcOrd="0" destOrd="0" presId="urn:microsoft.com/office/officeart/2018/2/layout/IconVerticalSolidList"/>
    <dgm:cxn modelId="{25579895-791E-4936-A247-CA541D983CDF}" type="presParOf" srcId="{86770434-145D-42E3-AB5C-301DE015DF9E}" destId="{939607FE-6EF5-487E-B8D6-9F067A0D1DD2}" srcOrd="1" destOrd="0" presId="urn:microsoft.com/office/officeart/2018/2/layout/IconVerticalSolidList"/>
    <dgm:cxn modelId="{9FFD186B-2424-423A-968A-CC8D7AD05601}" type="presParOf" srcId="{86770434-145D-42E3-AB5C-301DE015DF9E}" destId="{641539AA-8953-42AA-BFAD-35B0D67D447D}" srcOrd="2" destOrd="0" presId="urn:microsoft.com/office/officeart/2018/2/layout/IconVerticalSolidList"/>
    <dgm:cxn modelId="{E18E9A64-E3E8-4B3B-B6F5-FCF067681062}" type="presParOf" srcId="{86770434-145D-42E3-AB5C-301DE015DF9E}" destId="{029CE198-1F6D-4021-B5C4-152EAFB1F726}" srcOrd="3" destOrd="0" presId="urn:microsoft.com/office/officeart/2018/2/layout/IconVerticalSolidList"/>
    <dgm:cxn modelId="{A026F527-3A85-4684-A908-29EA567BEB53}" type="presParOf" srcId="{21B6FD45-6FB5-4D92-A276-38194D91D1D7}" destId="{BB5F4778-C984-4ACC-9155-F03AB53B19BE}" srcOrd="3" destOrd="0" presId="urn:microsoft.com/office/officeart/2018/2/layout/IconVerticalSolidList"/>
    <dgm:cxn modelId="{F71EDF57-8496-4911-AF13-E5893E0A86AF}" type="presParOf" srcId="{21B6FD45-6FB5-4D92-A276-38194D91D1D7}" destId="{2F97299E-D2FE-4416-9325-E4C9EF7DD9C4}" srcOrd="4" destOrd="0" presId="urn:microsoft.com/office/officeart/2018/2/layout/IconVerticalSolidList"/>
    <dgm:cxn modelId="{7E70BC17-1EC9-4D80-8327-2BF06D236E5D}" type="presParOf" srcId="{2F97299E-D2FE-4416-9325-E4C9EF7DD9C4}" destId="{46997CCB-1761-4B76-AD08-03ADCE6FA03D}" srcOrd="0" destOrd="0" presId="urn:microsoft.com/office/officeart/2018/2/layout/IconVerticalSolidList"/>
    <dgm:cxn modelId="{59AB989B-2D7C-465D-9BB4-9608EE3C8804}" type="presParOf" srcId="{2F97299E-D2FE-4416-9325-E4C9EF7DD9C4}" destId="{D55935FA-96F5-4AA9-8B45-51A5B88BC583}" srcOrd="1" destOrd="0" presId="urn:microsoft.com/office/officeart/2018/2/layout/IconVerticalSolidList"/>
    <dgm:cxn modelId="{C2EDB6D3-DE19-4D50-93D7-AE15307A00D0}" type="presParOf" srcId="{2F97299E-D2FE-4416-9325-E4C9EF7DD9C4}" destId="{342EE60C-0826-4A27-BB0E-9202941DF000}" srcOrd="2" destOrd="0" presId="urn:microsoft.com/office/officeart/2018/2/layout/IconVerticalSolidList"/>
    <dgm:cxn modelId="{7933D8C8-15F3-4D04-982A-7CE7BF5D4857}" type="presParOf" srcId="{2F97299E-D2FE-4416-9325-E4C9EF7DD9C4}" destId="{05C6CC40-3473-41BD-A48F-E346D9BC7522}" srcOrd="3" destOrd="0" presId="urn:microsoft.com/office/officeart/2018/2/layout/IconVerticalSolidList"/>
    <dgm:cxn modelId="{DE57F137-E505-43B9-95D3-E01168D48788}" type="presParOf" srcId="{2F97299E-D2FE-4416-9325-E4C9EF7DD9C4}" destId="{4D6C57FD-72E6-418E-A4AC-9BF6DFEBE11F}" srcOrd="4"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186E735-BBB3-4F1C-90FC-F1D980836AB7}" type="doc">
      <dgm:prSet loTypeId="urn:microsoft.com/office/officeart/2018/2/layout/IconVerticalSolidList" loCatId="icon" qsTypeId="urn:microsoft.com/office/officeart/2005/8/quickstyle/simple1" qsCatId="simple" csTypeId="urn:microsoft.com/office/officeart/2018/5/colors/Iconchunking_neutralbg_colorful2" csCatId="colorful" phldr="1"/>
      <dgm:spPr/>
      <dgm:t>
        <a:bodyPr/>
        <a:lstStyle/>
        <a:p>
          <a:endParaRPr lang="en-US"/>
        </a:p>
      </dgm:t>
    </dgm:pt>
    <dgm:pt modelId="{2BE8139E-A1F0-4B48-9C00-35388B3C4F08}">
      <dgm:prSet/>
      <dgm:spPr/>
      <dgm:t>
        <a:bodyPr/>
        <a:lstStyle/>
        <a:p>
          <a:pPr>
            <a:lnSpc>
              <a:spcPct val="100000"/>
            </a:lnSpc>
          </a:pPr>
          <a:r>
            <a:rPr lang="en-US"/>
            <a:t>The problem of portfolio optimization</a:t>
          </a:r>
        </a:p>
      </dgm:t>
    </dgm:pt>
    <dgm:pt modelId="{5323CA2E-C895-4642-8006-C3BFB9CBE9D4}" type="parTrans" cxnId="{4F1CB5EF-F1A5-4C6C-B4F8-C5BEAD31A834}">
      <dgm:prSet/>
      <dgm:spPr/>
      <dgm:t>
        <a:bodyPr/>
        <a:lstStyle/>
        <a:p>
          <a:endParaRPr lang="en-US"/>
        </a:p>
      </dgm:t>
    </dgm:pt>
    <dgm:pt modelId="{DA0AC725-25BF-4FCB-A69D-B7214DF8FFCB}" type="sibTrans" cxnId="{4F1CB5EF-F1A5-4C6C-B4F8-C5BEAD31A834}">
      <dgm:prSet/>
      <dgm:spPr/>
      <dgm:t>
        <a:bodyPr/>
        <a:lstStyle/>
        <a:p>
          <a:endParaRPr lang="en-US"/>
        </a:p>
      </dgm:t>
    </dgm:pt>
    <dgm:pt modelId="{ADCD190B-1BA7-433B-BA0D-9B286F5E49CD}">
      <dgm:prSet/>
      <dgm:spPr/>
      <dgm:t>
        <a:bodyPr/>
        <a:lstStyle/>
        <a:p>
          <a:pPr>
            <a:lnSpc>
              <a:spcPct val="100000"/>
            </a:lnSpc>
          </a:pPr>
          <a:r>
            <a:rPr lang="en-US"/>
            <a:t>Markowitz </a:t>
          </a:r>
          <a:r>
            <a:rPr lang="en-US">
              <a:latin typeface="Aptos Display" panose="02110004020202020204"/>
            </a:rPr>
            <a:t>/</a:t>
          </a:r>
          <a:r>
            <a:rPr lang="en-US"/>
            <a:t> </a:t>
          </a:r>
          <a:r>
            <a:rPr lang="en-US" err="1"/>
            <a:t>CVar</a:t>
          </a:r>
          <a:endParaRPr lang="en-US"/>
        </a:p>
      </dgm:t>
    </dgm:pt>
    <dgm:pt modelId="{65ED8867-7BD1-4F9E-B5A0-F4FA4673F0EC}" type="parTrans" cxnId="{C2F15AEC-4C78-4BDF-8462-010CCD5EC766}">
      <dgm:prSet/>
      <dgm:spPr/>
      <dgm:t>
        <a:bodyPr/>
        <a:lstStyle/>
        <a:p>
          <a:endParaRPr lang="en-US"/>
        </a:p>
      </dgm:t>
    </dgm:pt>
    <dgm:pt modelId="{FB7DE2F7-D542-48F9-BB43-C541C244AE3D}" type="sibTrans" cxnId="{C2F15AEC-4C78-4BDF-8462-010CCD5EC766}">
      <dgm:prSet/>
      <dgm:spPr/>
      <dgm:t>
        <a:bodyPr/>
        <a:lstStyle/>
        <a:p>
          <a:endParaRPr lang="en-US"/>
        </a:p>
      </dgm:t>
    </dgm:pt>
    <dgm:pt modelId="{A8B58834-B5A4-4694-B5AB-D7343C8E0B36}">
      <dgm:prSet/>
      <dgm:spPr/>
      <dgm:t>
        <a:bodyPr/>
        <a:lstStyle/>
        <a:p>
          <a:pPr>
            <a:lnSpc>
              <a:spcPct val="100000"/>
            </a:lnSpc>
          </a:pPr>
          <a:r>
            <a:rPr lang="en-US"/>
            <a:t>Implementations</a:t>
          </a:r>
        </a:p>
      </dgm:t>
    </dgm:pt>
    <dgm:pt modelId="{81A7AD60-5418-4F61-883B-C4110535DAC8}" type="parTrans" cxnId="{DEEE3D56-72B5-409E-9CB3-FAA0941A3B37}">
      <dgm:prSet/>
      <dgm:spPr/>
      <dgm:t>
        <a:bodyPr/>
        <a:lstStyle/>
        <a:p>
          <a:endParaRPr lang="en-US"/>
        </a:p>
      </dgm:t>
    </dgm:pt>
    <dgm:pt modelId="{9368F42A-023F-4330-BB42-81D40867A82C}" type="sibTrans" cxnId="{DEEE3D56-72B5-409E-9CB3-FAA0941A3B37}">
      <dgm:prSet/>
      <dgm:spPr/>
      <dgm:t>
        <a:bodyPr/>
        <a:lstStyle/>
        <a:p>
          <a:endParaRPr lang="en-US"/>
        </a:p>
      </dgm:t>
    </dgm:pt>
    <dgm:pt modelId="{2A7533D2-E3A6-4DA1-80D5-3CC916EA60A9}">
      <dgm:prSet phldr="0"/>
      <dgm:spPr/>
      <dgm:t>
        <a:bodyPr/>
        <a:lstStyle/>
        <a:p>
          <a:pPr>
            <a:lnSpc>
              <a:spcPct val="100000"/>
            </a:lnSpc>
          </a:pPr>
          <a:r>
            <a:rPr lang="en-US">
              <a:latin typeface="Aptos Display" panose="02110004020202020204"/>
            </a:rPr>
            <a:t>QP - SLSQP</a:t>
          </a:r>
        </a:p>
      </dgm:t>
    </dgm:pt>
    <dgm:pt modelId="{CD28EA0D-40FB-4A4C-BB54-1555E8C7ECA1}" type="parTrans" cxnId="{4B76424F-2016-434E-ACF9-5C493AB48670}">
      <dgm:prSet/>
      <dgm:spPr/>
    </dgm:pt>
    <dgm:pt modelId="{97ED89F9-557F-438A-B5BD-F43CD3054146}" type="sibTrans" cxnId="{4B76424F-2016-434E-ACF9-5C493AB48670}">
      <dgm:prSet/>
      <dgm:spPr/>
    </dgm:pt>
    <dgm:pt modelId="{17711F96-28A3-4332-BBDF-ABCD43DEFB80}">
      <dgm:prSet phldr="0"/>
      <dgm:spPr/>
      <dgm:t>
        <a:bodyPr/>
        <a:lstStyle/>
        <a:p>
          <a:pPr>
            <a:lnSpc>
              <a:spcPct val="100000"/>
            </a:lnSpc>
          </a:pPr>
          <a:r>
            <a:rPr lang="en-US">
              <a:latin typeface="Aptos Display" panose="02110004020202020204"/>
            </a:rPr>
            <a:t>GA</a:t>
          </a:r>
        </a:p>
      </dgm:t>
    </dgm:pt>
    <dgm:pt modelId="{3F61BD4C-E328-49D2-9EAF-63A6DC7E77DA}" type="parTrans" cxnId="{DF97E825-5FCA-4130-9745-F998CB6DF114}">
      <dgm:prSet/>
      <dgm:spPr/>
    </dgm:pt>
    <dgm:pt modelId="{BFB985B9-FC98-45BC-9C74-DBCF7C0BBFE4}" type="sibTrans" cxnId="{DF97E825-5FCA-4130-9745-F998CB6DF114}">
      <dgm:prSet/>
      <dgm:spPr/>
    </dgm:pt>
    <dgm:pt modelId="{42179F64-3389-485F-A656-4F8E0AC00EE1}">
      <dgm:prSet phldr="0"/>
      <dgm:spPr/>
      <dgm:t>
        <a:bodyPr/>
        <a:lstStyle/>
        <a:p>
          <a:pPr>
            <a:lnSpc>
              <a:spcPct val="100000"/>
            </a:lnSpc>
          </a:pPr>
          <a:r>
            <a:rPr lang="en-US">
              <a:latin typeface="Aptos Display" panose="02110004020202020204"/>
            </a:rPr>
            <a:t>MINLP</a:t>
          </a:r>
        </a:p>
      </dgm:t>
    </dgm:pt>
    <dgm:pt modelId="{72D90F99-2BE4-49DD-9630-130E2CF1A8B8}" type="parTrans" cxnId="{41A3058F-0379-4507-869F-24982D1F0C49}">
      <dgm:prSet/>
      <dgm:spPr/>
    </dgm:pt>
    <dgm:pt modelId="{AD243398-86EF-4490-B456-7ABE3B150F83}" type="sibTrans" cxnId="{41A3058F-0379-4507-869F-24982D1F0C49}">
      <dgm:prSet/>
      <dgm:spPr/>
    </dgm:pt>
    <dgm:pt modelId="{B2352B5D-1D7B-49F6-8184-20CB30A0C7DB}">
      <dgm:prSet phldr="0"/>
      <dgm:spPr/>
      <dgm:t>
        <a:bodyPr/>
        <a:lstStyle/>
        <a:p>
          <a:pPr>
            <a:lnSpc>
              <a:spcPct val="100000"/>
            </a:lnSpc>
          </a:pPr>
          <a:r>
            <a:rPr lang="en-US">
              <a:latin typeface="Aptos Display" panose="02110004020202020204"/>
            </a:rPr>
            <a:t>CP-SAT</a:t>
          </a:r>
        </a:p>
      </dgm:t>
    </dgm:pt>
    <dgm:pt modelId="{7C3F06D3-9818-404A-904D-AB05A41B2AB1}" type="parTrans" cxnId="{B737BAE4-B5C4-4D0F-BEB0-05BA090BB392}">
      <dgm:prSet/>
      <dgm:spPr/>
    </dgm:pt>
    <dgm:pt modelId="{9A7849A8-153C-4289-A546-2B4978C157F4}" type="sibTrans" cxnId="{B737BAE4-B5C4-4D0F-BEB0-05BA090BB392}">
      <dgm:prSet/>
      <dgm:spPr/>
    </dgm:pt>
    <dgm:pt modelId="{21B6FD45-6FB5-4D92-A276-38194D91D1D7}" type="pres">
      <dgm:prSet presAssocID="{7186E735-BBB3-4F1C-90FC-F1D980836AB7}" presName="root" presStyleCnt="0">
        <dgm:presLayoutVars>
          <dgm:dir/>
          <dgm:resizeHandles val="exact"/>
        </dgm:presLayoutVars>
      </dgm:prSet>
      <dgm:spPr/>
    </dgm:pt>
    <dgm:pt modelId="{2ED78176-C048-4106-901B-BF1B76BF28C4}" type="pres">
      <dgm:prSet presAssocID="{2BE8139E-A1F0-4B48-9C00-35388B3C4F08}" presName="compNode" presStyleCnt="0"/>
      <dgm:spPr/>
    </dgm:pt>
    <dgm:pt modelId="{C0B9230F-1E56-495E-85BF-018753A66618}" type="pres">
      <dgm:prSet presAssocID="{2BE8139E-A1F0-4B48-9C00-35388B3C4F08}" presName="bgRect" presStyleLbl="bgShp" presStyleIdx="0" presStyleCnt="3"/>
      <dgm:spPr/>
    </dgm:pt>
    <dgm:pt modelId="{25AD8C4F-8C76-438F-8A65-D5FB91AB1489}" type="pres">
      <dgm:prSet presAssocID="{2BE8139E-A1F0-4B48-9C00-35388B3C4F08}"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Upward trend"/>
        </a:ext>
      </dgm:extLst>
    </dgm:pt>
    <dgm:pt modelId="{34453FAC-44C5-4379-8212-0AE80045D86F}" type="pres">
      <dgm:prSet presAssocID="{2BE8139E-A1F0-4B48-9C00-35388B3C4F08}" presName="spaceRect" presStyleCnt="0"/>
      <dgm:spPr/>
    </dgm:pt>
    <dgm:pt modelId="{CFF43468-E14C-4624-AC51-EE22F3F3687B}" type="pres">
      <dgm:prSet presAssocID="{2BE8139E-A1F0-4B48-9C00-35388B3C4F08}" presName="parTx" presStyleLbl="revTx" presStyleIdx="0" presStyleCnt="4">
        <dgm:presLayoutVars>
          <dgm:chMax val="0"/>
          <dgm:chPref val="0"/>
        </dgm:presLayoutVars>
      </dgm:prSet>
      <dgm:spPr/>
    </dgm:pt>
    <dgm:pt modelId="{30CA0E87-17D9-4653-B266-8125A6A8FD5F}" type="pres">
      <dgm:prSet presAssocID="{DA0AC725-25BF-4FCB-A69D-B7214DF8FFCB}" presName="sibTrans" presStyleCnt="0"/>
      <dgm:spPr/>
    </dgm:pt>
    <dgm:pt modelId="{86770434-145D-42E3-AB5C-301DE015DF9E}" type="pres">
      <dgm:prSet presAssocID="{ADCD190B-1BA7-433B-BA0D-9B286F5E49CD}" presName="compNode" presStyleCnt="0"/>
      <dgm:spPr/>
    </dgm:pt>
    <dgm:pt modelId="{628A19CE-10B2-4FAA-A395-9E90F988CC8F}" type="pres">
      <dgm:prSet presAssocID="{ADCD190B-1BA7-433B-BA0D-9B286F5E49CD}" presName="bgRect" presStyleLbl="bgShp" presStyleIdx="1" presStyleCnt="3"/>
      <dgm:spPr/>
    </dgm:pt>
    <dgm:pt modelId="{939607FE-6EF5-487E-B8D6-9F067A0D1DD2}" type="pres">
      <dgm:prSet presAssocID="{ADCD190B-1BA7-433B-BA0D-9B286F5E49CD}" presName="iconRect" presStyleLbl="node1" presStyleIdx="1" presStyleCnt="3"/>
      <dgm:spPr>
        <a:blipFill>
          <a:blip xmlns:r="http://schemas.openxmlformats.org/officeDocument/2006/relationships" r:embed="rId3">
            <a:extLs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ube with solid fill"/>
        </a:ext>
      </dgm:extLst>
    </dgm:pt>
    <dgm:pt modelId="{641539AA-8953-42AA-BFAD-35B0D67D447D}" type="pres">
      <dgm:prSet presAssocID="{ADCD190B-1BA7-433B-BA0D-9B286F5E49CD}" presName="spaceRect" presStyleCnt="0"/>
      <dgm:spPr/>
    </dgm:pt>
    <dgm:pt modelId="{029CE198-1F6D-4021-B5C4-152EAFB1F726}" type="pres">
      <dgm:prSet presAssocID="{ADCD190B-1BA7-433B-BA0D-9B286F5E49CD}" presName="parTx" presStyleLbl="revTx" presStyleIdx="1" presStyleCnt="4">
        <dgm:presLayoutVars>
          <dgm:chMax val="0"/>
          <dgm:chPref val="0"/>
        </dgm:presLayoutVars>
      </dgm:prSet>
      <dgm:spPr/>
    </dgm:pt>
    <dgm:pt modelId="{BB5F4778-C984-4ACC-9155-F03AB53B19BE}" type="pres">
      <dgm:prSet presAssocID="{FB7DE2F7-D542-48F9-BB43-C541C244AE3D}" presName="sibTrans" presStyleCnt="0"/>
      <dgm:spPr/>
    </dgm:pt>
    <dgm:pt modelId="{2F97299E-D2FE-4416-9325-E4C9EF7DD9C4}" type="pres">
      <dgm:prSet presAssocID="{A8B58834-B5A4-4694-B5AB-D7343C8E0B36}" presName="compNode" presStyleCnt="0"/>
      <dgm:spPr/>
    </dgm:pt>
    <dgm:pt modelId="{46997CCB-1761-4B76-AD08-03ADCE6FA03D}" type="pres">
      <dgm:prSet presAssocID="{A8B58834-B5A4-4694-B5AB-D7343C8E0B36}" presName="bgRect" presStyleLbl="bgShp" presStyleIdx="2" presStyleCnt="3"/>
      <dgm:spPr/>
    </dgm:pt>
    <dgm:pt modelId="{D55935FA-96F5-4AA9-8B45-51A5B88BC583}" type="pres">
      <dgm:prSet presAssocID="{A8B58834-B5A4-4694-B5AB-D7343C8E0B36}" presName="iconRect" presStyleLbl="node1" presStyleIdx="2" presStyleCnt="3"/>
      <dgm:spPr>
        <a:blipFill>
          <a:blip xmlns:r="http://schemas.openxmlformats.org/officeDocument/2006/relationships" r:embed="rId5">
            <a:extLs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ools with solid fill"/>
        </a:ext>
      </dgm:extLst>
    </dgm:pt>
    <dgm:pt modelId="{342EE60C-0826-4A27-BB0E-9202941DF000}" type="pres">
      <dgm:prSet presAssocID="{A8B58834-B5A4-4694-B5AB-D7343C8E0B36}" presName="spaceRect" presStyleCnt="0"/>
      <dgm:spPr/>
    </dgm:pt>
    <dgm:pt modelId="{05C6CC40-3473-41BD-A48F-E346D9BC7522}" type="pres">
      <dgm:prSet presAssocID="{A8B58834-B5A4-4694-B5AB-D7343C8E0B36}" presName="parTx" presStyleLbl="revTx" presStyleIdx="2" presStyleCnt="4">
        <dgm:presLayoutVars>
          <dgm:chMax val="0"/>
          <dgm:chPref val="0"/>
        </dgm:presLayoutVars>
      </dgm:prSet>
      <dgm:spPr/>
    </dgm:pt>
    <dgm:pt modelId="{4D6C57FD-72E6-418E-A4AC-9BF6DFEBE11F}" type="pres">
      <dgm:prSet presAssocID="{A8B58834-B5A4-4694-B5AB-D7343C8E0B36}" presName="desTx" presStyleLbl="revTx" presStyleIdx="3" presStyleCnt="4">
        <dgm:presLayoutVars/>
      </dgm:prSet>
      <dgm:spPr/>
    </dgm:pt>
  </dgm:ptLst>
  <dgm:cxnLst>
    <dgm:cxn modelId="{8F44DB0E-3C20-47FC-9E72-781A9E9C1A9F}" type="presOf" srcId="{ADCD190B-1BA7-433B-BA0D-9B286F5E49CD}" destId="{029CE198-1F6D-4021-B5C4-152EAFB1F726}" srcOrd="0" destOrd="0" presId="urn:microsoft.com/office/officeart/2018/2/layout/IconVerticalSolidList"/>
    <dgm:cxn modelId="{60D6321C-9EA4-4EBD-A157-86B8A0D506F2}" type="presOf" srcId="{42179F64-3389-485F-A656-4F8E0AC00EE1}" destId="{4D6C57FD-72E6-418E-A4AC-9BF6DFEBE11F}" srcOrd="0" destOrd="3" presId="urn:microsoft.com/office/officeart/2018/2/layout/IconVerticalSolidList"/>
    <dgm:cxn modelId="{DF97E825-5FCA-4130-9745-F998CB6DF114}" srcId="{A8B58834-B5A4-4694-B5AB-D7343C8E0B36}" destId="{17711F96-28A3-4332-BBDF-ABCD43DEFB80}" srcOrd="1" destOrd="0" parTransId="{3F61BD4C-E328-49D2-9EAF-63A6DC7E77DA}" sibTransId="{BFB985B9-FC98-45BC-9C74-DBCF7C0BBFE4}"/>
    <dgm:cxn modelId="{4354AB6D-186B-4173-B2B8-22CE2E211228}" type="presOf" srcId="{7186E735-BBB3-4F1C-90FC-F1D980836AB7}" destId="{21B6FD45-6FB5-4D92-A276-38194D91D1D7}" srcOrd="0" destOrd="0" presId="urn:microsoft.com/office/officeart/2018/2/layout/IconVerticalSolidList"/>
    <dgm:cxn modelId="{4B76424F-2016-434E-ACF9-5C493AB48670}" srcId="{A8B58834-B5A4-4694-B5AB-D7343C8E0B36}" destId="{2A7533D2-E3A6-4DA1-80D5-3CC916EA60A9}" srcOrd="0" destOrd="0" parTransId="{CD28EA0D-40FB-4A4C-BB54-1555E8C7ECA1}" sibTransId="{97ED89F9-557F-438A-B5BD-F43CD3054146}"/>
    <dgm:cxn modelId="{DEEE3D56-72B5-409E-9CB3-FAA0941A3B37}" srcId="{7186E735-BBB3-4F1C-90FC-F1D980836AB7}" destId="{A8B58834-B5A4-4694-B5AB-D7343C8E0B36}" srcOrd="2" destOrd="0" parTransId="{81A7AD60-5418-4F61-883B-C4110535DAC8}" sibTransId="{9368F42A-023F-4330-BB42-81D40867A82C}"/>
    <dgm:cxn modelId="{41A3058F-0379-4507-869F-24982D1F0C49}" srcId="{A8B58834-B5A4-4694-B5AB-D7343C8E0B36}" destId="{42179F64-3389-485F-A656-4F8E0AC00EE1}" srcOrd="3" destOrd="0" parTransId="{72D90F99-2BE4-49DD-9630-130E2CF1A8B8}" sibTransId="{AD243398-86EF-4490-B456-7ABE3B150F83}"/>
    <dgm:cxn modelId="{4CC8939A-C9E0-4952-A926-2E1F52ADB773}" type="presOf" srcId="{17711F96-28A3-4332-BBDF-ABCD43DEFB80}" destId="{4D6C57FD-72E6-418E-A4AC-9BF6DFEBE11F}" srcOrd="0" destOrd="1" presId="urn:microsoft.com/office/officeart/2018/2/layout/IconVerticalSolidList"/>
    <dgm:cxn modelId="{0010B0A1-7CF2-4DE8-A7F4-2D736E1506C0}" type="presOf" srcId="{2A7533D2-E3A6-4DA1-80D5-3CC916EA60A9}" destId="{4D6C57FD-72E6-418E-A4AC-9BF6DFEBE11F}" srcOrd="0" destOrd="0" presId="urn:microsoft.com/office/officeart/2018/2/layout/IconVerticalSolidList"/>
    <dgm:cxn modelId="{D4DE22A8-07A0-4F5F-963E-D797D7580F93}" type="presOf" srcId="{A8B58834-B5A4-4694-B5AB-D7343C8E0B36}" destId="{05C6CC40-3473-41BD-A48F-E346D9BC7522}" srcOrd="0" destOrd="0" presId="urn:microsoft.com/office/officeart/2018/2/layout/IconVerticalSolidList"/>
    <dgm:cxn modelId="{432676C9-E55D-4EF3-A226-6BA4180793BA}" type="presOf" srcId="{2BE8139E-A1F0-4B48-9C00-35388B3C4F08}" destId="{CFF43468-E14C-4624-AC51-EE22F3F3687B}" srcOrd="0" destOrd="0" presId="urn:microsoft.com/office/officeart/2018/2/layout/IconVerticalSolidList"/>
    <dgm:cxn modelId="{D21B4FDC-1C11-4D7D-A310-EBDF05C4F6DC}" type="presOf" srcId="{B2352B5D-1D7B-49F6-8184-20CB30A0C7DB}" destId="{4D6C57FD-72E6-418E-A4AC-9BF6DFEBE11F}" srcOrd="0" destOrd="2" presId="urn:microsoft.com/office/officeart/2018/2/layout/IconVerticalSolidList"/>
    <dgm:cxn modelId="{B737BAE4-B5C4-4D0F-BEB0-05BA090BB392}" srcId="{A8B58834-B5A4-4694-B5AB-D7343C8E0B36}" destId="{B2352B5D-1D7B-49F6-8184-20CB30A0C7DB}" srcOrd="2" destOrd="0" parTransId="{7C3F06D3-9818-404A-904D-AB05A41B2AB1}" sibTransId="{9A7849A8-153C-4289-A546-2B4978C157F4}"/>
    <dgm:cxn modelId="{C2F15AEC-4C78-4BDF-8462-010CCD5EC766}" srcId="{7186E735-BBB3-4F1C-90FC-F1D980836AB7}" destId="{ADCD190B-1BA7-433B-BA0D-9B286F5E49CD}" srcOrd="1" destOrd="0" parTransId="{65ED8867-7BD1-4F9E-B5A0-F4FA4673F0EC}" sibTransId="{FB7DE2F7-D542-48F9-BB43-C541C244AE3D}"/>
    <dgm:cxn modelId="{4F1CB5EF-F1A5-4C6C-B4F8-C5BEAD31A834}" srcId="{7186E735-BBB3-4F1C-90FC-F1D980836AB7}" destId="{2BE8139E-A1F0-4B48-9C00-35388B3C4F08}" srcOrd="0" destOrd="0" parTransId="{5323CA2E-C895-4642-8006-C3BFB9CBE9D4}" sibTransId="{DA0AC725-25BF-4FCB-A69D-B7214DF8FFCB}"/>
    <dgm:cxn modelId="{B2DCF6B1-53D0-4B04-9C66-F37742090A5D}" type="presParOf" srcId="{21B6FD45-6FB5-4D92-A276-38194D91D1D7}" destId="{2ED78176-C048-4106-901B-BF1B76BF28C4}" srcOrd="0" destOrd="0" presId="urn:microsoft.com/office/officeart/2018/2/layout/IconVerticalSolidList"/>
    <dgm:cxn modelId="{D045C4BB-C31D-4C33-93B7-340B75040B4A}" type="presParOf" srcId="{2ED78176-C048-4106-901B-BF1B76BF28C4}" destId="{C0B9230F-1E56-495E-85BF-018753A66618}" srcOrd="0" destOrd="0" presId="urn:microsoft.com/office/officeart/2018/2/layout/IconVerticalSolidList"/>
    <dgm:cxn modelId="{5014924D-C4C2-486E-9BFF-E4F5B074D4D3}" type="presParOf" srcId="{2ED78176-C048-4106-901B-BF1B76BF28C4}" destId="{25AD8C4F-8C76-438F-8A65-D5FB91AB1489}" srcOrd="1" destOrd="0" presId="urn:microsoft.com/office/officeart/2018/2/layout/IconVerticalSolidList"/>
    <dgm:cxn modelId="{93F07477-2E99-4952-8016-E42367798106}" type="presParOf" srcId="{2ED78176-C048-4106-901B-BF1B76BF28C4}" destId="{34453FAC-44C5-4379-8212-0AE80045D86F}" srcOrd="2" destOrd="0" presId="urn:microsoft.com/office/officeart/2018/2/layout/IconVerticalSolidList"/>
    <dgm:cxn modelId="{D2E93278-983B-4A10-891F-FA741E761D0C}" type="presParOf" srcId="{2ED78176-C048-4106-901B-BF1B76BF28C4}" destId="{CFF43468-E14C-4624-AC51-EE22F3F3687B}" srcOrd="3" destOrd="0" presId="urn:microsoft.com/office/officeart/2018/2/layout/IconVerticalSolidList"/>
    <dgm:cxn modelId="{67298E22-2F5D-473B-A540-FC90D82E4BC3}" type="presParOf" srcId="{21B6FD45-6FB5-4D92-A276-38194D91D1D7}" destId="{30CA0E87-17D9-4653-B266-8125A6A8FD5F}" srcOrd="1" destOrd="0" presId="urn:microsoft.com/office/officeart/2018/2/layout/IconVerticalSolidList"/>
    <dgm:cxn modelId="{1CB6D557-EEA8-46C5-952C-860EB1E942A1}" type="presParOf" srcId="{21B6FD45-6FB5-4D92-A276-38194D91D1D7}" destId="{86770434-145D-42E3-AB5C-301DE015DF9E}" srcOrd="2" destOrd="0" presId="urn:microsoft.com/office/officeart/2018/2/layout/IconVerticalSolidList"/>
    <dgm:cxn modelId="{1E920926-21B7-469B-BAA0-E55B3C87DFC5}" type="presParOf" srcId="{86770434-145D-42E3-AB5C-301DE015DF9E}" destId="{628A19CE-10B2-4FAA-A395-9E90F988CC8F}" srcOrd="0" destOrd="0" presId="urn:microsoft.com/office/officeart/2018/2/layout/IconVerticalSolidList"/>
    <dgm:cxn modelId="{25579895-791E-4936-A247-CA541D983CDF}" type="presParOf" srcId="{86770434-145D-42E3-AB5C-301DE015DF9E}" destId="{939607FE-6EF5-487E-B8D6-9F067A0D1DD2}" srcOrd="1" destOrd="0" presId="urn:microsoft.com/office/officeart/2018/2/layout/IconVerticalSolidList"/>
    <dgm:cxn modelId="{9FFD186B-2424-423A-968A-CC8D7AD05601}" type="presParOf" srcId="{86770434-145D-42E3-AB5C-301DE015DF9E}" destId="{641539AA-8953-42AA-BFAD-35B0D67D447D}" srcOrd="2" destOrd="0" presId="urn:microsoft.com/office/officeart/2018/2/layout/IconVerticalSolidList"/>
    <dgm:cxn modelId="{E18E9A64-E3E8-4B3B-B6F5-FCF067681062}" type="presParOf" srcId="{86770434-145D-42E3-AB5C-301DE015DF9E}" destId="{029CE198-1F6D-4021-B5C4-152EAFB1F726}" srcOrd="3" destOrd="0" presId="urn:microsoft.com/office/officeart/2018/2/layout/IconVerticalSolidList"/>
    <dgm:cxn modelId="{A026F527-3A85-4684-A908-29EA567BEB53}" type="presParOf" srcId="{21B6FD45-6FB5-4D92-A276-38194D91D1D7}" destId="{BB5F4778-C984-4ACC-9155-F03AB53B19BE}" srcOrd="3" destOrd="0" presId="urn:microsoft.com/office/officeart/2018/2/layout/IconVerticalSolidList"/>
    <dgm:cxn modelId="{F71EDF57-8496-4911-AF13-E5893E0A86AF}" type="presParOf" srcId="{21B6FD45-6FB5-4D92-A276-38194D91D1D7}" destId="{2F97299E-D2FE-4416-9325-E4C9EF7DD9C4}" srcOrd="4" destOrd="0" presId="urn:microsoft.com/office/officeart/2018/2/layout/IconVerticalSolidList"/>
    <dgm:cxn modelId="{7E70BC17-1EC9-4D80-8327-2BF06D236E5D}" type="presParOf" srcId="{2F97299E-D2FE-4416-9325-E4C9EF7DD9C4}" destId="{46997CCB-1761-4B76-AD08-03ADCE6FA03D}" srcOrd="0" destOrd="0" presId="urn:microsoft.com/office/officeart/2018/2/layout/IconVerticalSolidList"/>
    <dgm:cxn modelId="{59AB989B-2D7C-465D-9BB4-9608EE3C8804}" type="presParOf" srcId="{2F97299E-D2FE-4416-9325-E4C9EF7DD9C4}" destId="{D55935FA-96F5-4AA9-8B45-51A5B88BC583}" srcOrd="1" destOrd="0" presId="urn:microsoft.com/office/officeart/2018/2/layout/IconVerticalSolidList"/>
    <dgm:cxn modelId="{C2EDB6D3-DE19-4D50-93D7-AE15307A00D0}" type="presParOf" srcId="{2F97299E-D2FE-4416-9325-E4C9EF7DD9C4}" destId="{342EE60C-0826-4A27-BB0E-9202941DF000}" srcOrd="2" destOrd="0" presId="urn:microsoft.com/office/officeart/2018/2/layout/IconVerticalSolidList"/>
    <dgm:cxn modelId="{7933D8C8-15F3-4D04-982A-7CE7BF5D4857}" type="presParOf" srcId="{2F97299E-D2FE-4416-9325-E4C9EF7DD9C4}" destId="{05C6CC40-3473-41BD-A48F-E346D9BC7522}" srcOrd="3" destOrd="0" presId="urn:microsoft.com/office/officeart/2018/2/layout/IconVerticalSolidList"/>
    <dgm:cxn modelId="{DE57F137-E505-43B9-95D3-E01168D48788}" type="presParOf" srcId="{2F97299E-D2FE-4416-9325-E4C9EF7DD9C4}" destId="{4D6C57FD-72E6-418E-A4AC-9BF6DFEBE11F}" srcOrd="4"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0B9230F-1E56-495E-85BF-018753A66618}">
      <dsp:nvSpPr>
        <dsp:cNvPr id="0" name=""/>
        <dsp:cNvSpPr/>
      </dsp:nvSpPr>
      <dsp:spPr>
        <a:xfrm>
          <a:off x="0" y="2280"/>
          <a:ext cx="7264400" cy="106631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5AD8C4F-8C76-438F-8A65-D5FB91AB1489}">
      <dsp:nvSpPr>
        <dsp:cNvPr id="0" name=""/>
        <dsp:cNvSpPr/>
      </dsp:nvSpPr>
      <dsp:spPr>
        <a:xfrm>
          <a:off x="322559" y="242200"/>
          <a:ext cx="586472" cy="58647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FF43468-E14C-4624-AC51-EE22F3F3687B}">
      <dsp:nvSpPr>
        <dsp:cNvPr id="0" name=""/>
        <dsp:cNvSpPr/>
      </dsp:nvSpPr>
      <dsp:spPr>
        <a:xfrm>
          <a:off x="1231592" y="2280"/>
          <a:ext cx="6031603" cy="10663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2852" tIns="112852" rIns="112852" bIns="112852" numCol="1" spcCol="1270" anchor="ctr" anchorCtr="0">
          <a:noAutofit/>
        </a:bodyPr>
        <a:lstStyle/>
        <a:p>
          <a:pPr marL="0" lvl="0" indent="0" algn="l" defTabSz="1111250">
            <a:lnSpc>
              <a:spcPct val="100000"/>
            </a:lnSpc>
            <a:spcBef>
              <a:spcPct val="0"/>
            </a:spcBef>
            <a:spcAft>
              <a:spcPct val="35000"/>
            </a:spcAft>
            <a:buNone/>
          </a:pPr>
          <a:r>
            <a:rPr lang="en-US" sz="2500" kern="1200"/>
            <a:t>The problem of portfolio optimization</a:t>
          </a:r>
        </a:p>
      </dsp:txBody>
      <dsp:txXfrm>
        <a:off x="1231592" y="2280"/>
        <a:ext cx="6031603" cy="1066313"/>
      </dsp:txXfrm>
    </dsp:sp>
    <dsp:sp modelId="{628A19CE-10B2-4FAA-A395-9E90F988CC8F}">
      <dsp:nvSpPr>
        <dsp:cNvPr id="0" name=""/>
        <dsp:cNvSpPr/>
      </dsp:nvSpPr>
      <dsp:spPr>
        <a:xfrm>
          <a:off x="0" y="1335172"/>
          <a:ext cx="7264400" cy="106631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39607FE-6EF5-487E-B8D6-9F067A0D1DD2}">
      <dsp:nvSpPr>
        <dsp:cNvPr id="0" name=""/>
        <dsp:cNvSpPr/>
      </dsp:nvSpPr>
      <dsp:spPr>
        <a:xfrm>
          <a:off x="322559" y="1575092"/>
          <a:ext cx="586472" cy="586472"/>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29CE198-1F6D-4021-B5C4-152EAFB1F726}">
      <dsp:nvSpPr>
        <dsp:cNvPr id="0" name=""/>
        <dsp:cNvSpPr/>
      </dsp:nvSpPr>
      <dsp:spPr>
        <a:xfrm>
          <a:off x="1231592" y="1335172"/>
          <a:ext cx="6031603" cy="10663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2852" tIns="112852" rIns="112852" bIns="112852" numCol="1" spcCol="1270" anchor="ctr" anchorCtr="0">
          <a:noAutofit/>
        </a:bodyPr>
        <a:lstStyle/>
        <a:p>
          <a:pPr marL="0" lvl="0" indent="0" algn="l" defTabSz="1111250">
            <a:lnSpc>
              <a:spcPct val="100000"/>
            </a:lnSpc>
            <a:spcBef>
              <a:spcPct val="0"/>
            </a:spcBef>
            <a:spcAft>
              <a:spcPct val="35000"/>
            </a:spcAft>
            <a:buNone/>
          </a:pPr>
          <a:r>
            <a:rPr lang="en-US" sz="2500" kern="1200"/>
            <a:t>Markowitz </a:t>
          </a:r>
          <a:r>
            <a:rPr lang="en-US" sz="2500" kern="1200">
              <a:latin typeface="Aptos Display" panose="02110004020202020204"/>
            </a:rPr>
            <a:t>/</a:t>
          </a:r>
          <a:r>
            <a:rPr lang="en-US" sz="2500" kern="1200"/>
            <a:t> </a:t>
          </a:r>
          <a:r>
            <a:rPr lang="en-US" sz="2500" kern="1200" err="1"/>
            <a:t>CVar</a:t>
          </a:r>
          <a:endParaRPr lang="en-US" sz="2500" kern="1200"/>
        </a:p>
      </dsp:txBody>
      <dsp:txXfrm>
        <a:off x="1231592" y="1335172"/>
        <a:ext cx="6031603" cy="1066313"/>
      </dsp:txXfrm>
    </dsp:sp>
    <dsp:sp modelId="{46997CCB-1761-4B76-AD08-03ADCE6FA03D}">
      <dsp:nvSpPr>
        <dsp:cNvPr id="0" name=""/>
        <dsp:cNvSpPr/>
      </dsp:nvSpPr>
      <dsp:spPr>
        <a:xfrm>
          <a:off x="0" y="2668064"/>
          <a:ext cx="7264400" cy="106631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55935FA-96F5-4AA9-8B45-51A5B88BC583}">
      <dsp:nvSpPr>
        <dsp:cNvPr id="0" name=""/>
        <dsp:cNvSpPr/>
      </dsp:nvSpPr>
      <dsp:spPr>
        <a:xfrm>
          <a:off x="322559" y="2907984"/>
          <a:ext cx="586472" cy="586472"/>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5C6CC40-3473-41BD-A48F-E346D9BC7522}">
      <dsp:nvSpPr>
        <dsp:cNvPr id="0" name=""/>
        <dsp:cNvSpPr/>
      </dsp:nvSpPr>
      <dsp:spPr>
        <a:xfrm>
          <a:off x="1231592" y="2668064"/>
          <a:ext cx="3268980" cy="10663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2852" tIns="112852" rIns="112852" bIns="112852" numCol="1" spcCol="1270" anchor="ctr" anchorCtr="0">
          <a:noAutofit/>
        </a:bodyPr>
        <a:lstStyle/>
        <a:p>
          <a:pPr marL="0" lvl="0" indent="0" algn="l" defTabSz="1111250">
            <a:lnSpc>
              <a:spcPct val="100000"/>
            </a:lnSpc>
            <a:spcBef>
              <a:spcPct val="0"/>
            </a:spcBef>
            <a:spcAft>
              <a:spcPct val="35000"/>
            </a:spcAft>
            <a:buNone/>
          </a:pPr>
          <a:r>
            <a:rPr lang="en-US" sz="2500" kern="1200"/>
            <a:t>Implementations</a:t>
          </a:r>
        </a:p>
      </dsp:txBody>
      <dsp:txXfrm>
        <a:off x="1231592" y="2668064"/>
        <a:ext cx="3268980" cy="1066313"/>
      </dsp:txXfrm>
    </dsp:sp>
    <dsp:sp modelId="{4D6C57FD-72E6-418E-A4AC-9BF6DFEBE11F}">
      <dsp:nvSpPr>
        <dsp:cNvPr id="0" name=""/>
        <dsp:cNvSpPr/>
      </dsp:nvSpPr>
      <dsp:spPr>
        <a:xfrm>
          <a:off x="4500572" y="2668064"/>
          <a:ext cx="2762623" cy="10663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2852" tIns="112852" rIns="112852" bIns="112852" numCol="1" spcCol="1270" anchor="ctr" anchorCtr="0">
          <a:noAutofit/>
        </a:bodyPr>
        <a:lstStyle/>
        <a:p>
          <a:pPr marL="0" lvl="0" indent="0" algn="l" defTabSz="488950">
            <a:lnSpc>
              <a:spcPct val="100000"/>
            </a:lnSpc>
            <a:spcBef>
              <a:spcPct val="0"/>
            </a:spcBef>
            <a:spcAft>
              <a:spcPct val="35000"/>
            </a:spcAft>
            <a:buNone/>
          </a:pPr>
          <a:r>
            <a:rPr lang="en-US" sz="1100" kern="1200">
              <a:latin typeface="Aptos Display" panose="02110004020202020204"/>
            </a:rPr>
            <a:t>QP - SLSQP</a:t>
          </a:r>
        </a:p>
        <a:p>
          <a:pPr marL="0" lvl="0" indent="0" algn="l" defTabSz="488950">
            <a:lnSpc>
              <a:spcPct val="100000"/>
            </a:lnSpc>
            <a:spcBef>
              <a:spcPct val="0"/>
            </a:spcBef>
            <a:spcAft>
              <a:spcPct val="35000"/>
            </a:spcAft>
            <a:buNone/>
          </a:pPr>
          <a:r>
            <a:rPr lang="en-US" sz="1100" kern="1200">
              <a:latin typeface="Aptos Display" panose="02110004020202020204"/>
            </a:rPr>
            <a:t>GA</a:t>
          </a:r>
        </a:p>
        <a:p>
          <a:pPr marL="0" lvl="0" indent="0" algn="l" defTabSz="488950">
            <a:lnSpc>
              <a:spcPct val="100000"/>
            </a:lnSpc>
            <a:spcBef>
              <a:spcPct val="0"/>
            </a:spcBef>
            <a:spcAft>
              <a:spcPct val="35000"/>
            </a:spcAft>
            <a:buNone/>
          </a:pPr>
          <a:r>
            <a:rPr lang="en-US" sz="1100" kern="1200">
              <a:latin typeface="Aptos Display" panose="02110004020202020204"/>
            </a:rPr>
            <a:t>CP-SAT</a:t>
          </a:r>
        </a:p>
        <a:p>
          <a:pPr marL="0" lvl="0" indent="0" algn="l" defTabSz="488950">
            <a:lnSpc>
              <a:spcPct val="100000"/>
            </a:lnSpc>
            <a:spcBef>
              <a:spcPct val="0"/>
            </a:spcBef>
            <a:spcAft>
              <a:spcPct val="35000"/>
            </a:spcAft>
            <a:buNone/>
          </a:pPr>
          <a:r>
            <a:rPr lang="en-US" sz="1100" kern="1200">
              <a:latin typeface="Aptos Display" panose="02110004020202020204"/>
            </a:rPr>
            <a:t>MINLP</a:t>
          </a:r>
        </a:p>
      </dsp:txBody>
      <dsp:txXfrm>
        <a:off x="4500572" y="2668064"/>
        <a:ext cx="2762623" cy="106631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0B9230F-1E56-495E-85BF-018753A66618}">
      <dsp:nvSpPr>
        <dsp:cNvPr id="0" name=""/>
        <dsp:cNvSpPr/>
      </dsp:nvSpPr>
      <dsp:spPr>
        <a:xfrm>
          <a:off x="0" y="2280"/>
          <a:ext cx="7264400" cy="106631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5AD8C4F-8C76-438F-8A65-D5FB91AB1489}">
      <dsp:nvSpPr>
        <dsp:cNvPr id="0" name=""/>
        <dsp:cNvSpPr/>
      </dsp:nvSpPr>
      <dsp:spPr>
        <a:xfrm>
          <a:off x="322559" y="242200"/>
          <a:ext cx="586472" cy="58647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FF43468-E14C-4624-AC51-EE22F3F3687B}">
      <dsp:nvSpPr>
        <dsp:cNvPr id="0" name=""/>
        <dsp:cNvSpPr/>
      </dsp:nvSpPr>
      <dsp:spPr>
        <a:xfrm>
          <a:off x="1231592" y="2280"/>
          <a:ext cx="6031603" cy="10663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2852" tIns="112852" rIns="112852" bIns="112852" numCol="1" spcCol="1270" anchor="ctr" anchorCtr="0">
          <a:noAutofit/>
        </a:bodyPr>
        <a:lstStyle/>
        <a:p>
          <a:pPr marL="0" lvl="0" indent="0" algn="l" defTabSz="1111250">
            <a:lnSpc>
              <a:spcPct val="100000"/>
            </a:lnSpc>
            <a:spcBef>
              <a:spcPct val="0"/>
            </a:spcBef>
            <a:spcAft>
              <a:spcPct val="35000"/>
            </a:spcAft>
            <a:buNone/>
          </a:pPr>
          <a:r>
            <a:rPr lang="en-US" sz="2500" kern="1200"/>
            <a:t>The problem of portfolio optimization</a:t>
          </a:r>
        </a:p>
      </dsp:txBody>
      <dsp:txXfrm>
        <a:off x="1231592" y="2280"/>
        <a:ext cx="6031603" cy="1066313"/>
      </dsp:txXfrm>
    </dsp:sp>
    <dsp:sp modelId="{628A19CE-10B2-4FAA-A395-9E90F988CC8F}">
      <dsp:nvSpPr>
        <dsp:cNvPr id="0" name=""/>
        <dsp:cNvSpPr/>
      </dsp:nvSpPr>
      <dsp:spPr>
        <a:xfrm>
          <a:off x="0" y="1335172"/>
          <a:ext cx="7264400" cy="106631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39607FE-6EF5-487E-B8D6-9F067A0D1DD2}">
      <dsp:nvSpPr>
        <dsp:cNvPr id="0" name=""/>
        <dsp:cNvSpPr/>
      </dsp:nvSpPr>
      <dsp:spPr>
        <a:xfrm>
          <a:off x="322559" y="1575092"/>
          <a:ext cx="586472" cy="586472"/>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29CE198-1F6D-4021-B5C4-152EAFB1F726}">
      <dsp:nvSpPr>
        <dsp:cNvPr id="0" name=""/>
        <dsp:cNvSpPr/>
      </dsp:nvSpPr>
      <dsp:spPr>
        <a:xfrm>
          <a:off x="1231592" y="1335172"/>
          <a:ext cx="6031603" cy="10663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2852" tIns="112852" rIns="112852" bIns="112852" numCol="1" spcCol="1270" anchor="ctr" anchorCtr="0">
          <a:noAutofit/>
        </a:bodyPr>
        <a:lstStyle/>
        <a:p>
          <a:pPr marL="0" lvl="0" indent="0" algn="l" defTabSz="1111250">
            <a:lnSpc>
              <a:spcPct val="100000"/>
            </a:lnSpc>
            <a:spcBef>
              <a:spcPct val="0"/>
            </a:spcBef>
            <a:spcAft>
              <a:spcPct val="35000"/>
            </a:spcAft>
            <a:buNone/>
          </a:pPr>
          <a:r>
            <a:rPr lang="en-US" sz="2500" kern="1200"/>
            <a:t>Markowitz </a:t>
          </a:r>
          <a:r>
            <a:rPr lang="en-US" sz="2500" kern="1200">
              <a:latin typeface="Aptos Display" panose="02110004020202020204"/>
            </a:rPr>
            <a:t>/</a:t>
          </a:r>
          <a:r>
            <a:rPr lang="en-US" sz="2500" kern="1200"/>
            <a:t> </a:t>
          </a:r>
          <a:r>
            <a:rPr lang="en-US" sz="2500" kern="1200" err="1"/>
            <a:t>CVar</a:t>
          </a:r>
          <a:endParaRPr lang="en-US" sz="2500" kern="1200"/>
        </a:p>
      </dsp:txBody>
      <dsp:txXfrm>
        <a:off x="1231592" y="1335172"/>
        <a:ext cx="6031603" cy="1066313"/>
      </dsp:txXfrm>
    </dsp:sp>
    <dsp:sp modelId="{46997CCB-1761-4B76-AD08-03ADCE6FA03D}">
      <dsp:nvSpPr>
        <dsp:cNvPr id="0" name=""/>
        <dsp:cNvSpPr/>
      </dsp:nvSpPr>
      <dsp:spPr>
        <a:xfrm>
          <a:off x="0" y="2668064"/>
          <a:ext cx="7264400" cy="106631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55935FA-96F5-4AA9-8B45-51A5B88BC583}">
      <dsp:nvSpPr>
        <dsp:cNvPr id="0" name=""/>
        <dsp:cNvSpPr/>
      </dsp:nvSpPr>
      <dsp:spPr>
        <a:xfrm>
          <a:off x="322559" y="2907984"/>
          <a:ext cx="586472" cy="586472"/>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5C6CC40-3473-41BD-A48F-E346D9BC7522}">
      <dsp:nvSpPr>
        <dsp:cNvPr id="0" name=""/>
        <dsp:cNvSpPr/>
      </dsp:nvSpPr>
      <dsp:spPr>
        <a:xfrm>
          <a:off x="1231592" y="2668064"/>
          <a:ext cx="3268980" cy="10663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2852" tIns="112852" rIns="112852" bIns="112852" numCol="1" spcCol="1270" anchor="ctr" anchorCtr="0">
          <a:noAutofit/>
        </a:bodyPr>
        <a:lstStyle/>
        <a:p>
          <a:pPr marL="0" lvl="0" indent="0" algn="l" defTabSz="1111250">
            <a:lnSpc>
              <a:spcPct val="100000"/>
            </a:lnSpc>
            <a:spcBef>
              <a:spcPct val="0"/>
            </a:spcBef>
            <a:spcAft>
              <a:spcPct val="35000"/>
            </a:spcAft>
            <a:buNone/>
          </a:pPr>
          <a:r>
            <a:rPr lang="en-US" sz="2500" kern="1200"/>
            <a:t>Implementations</a:t>
          </a:r>
        </a:p>
      </dsp:txBody>
      <dsp:txXfrm>
        <a:off x="1231592" y="2668064"/>
        <a:ext cx="3268980" cy="1066313"/>
      </dsp:txXfrm>
    </dsp:sp>
    <dsp:sp modelId="{4D6C57FD-72E6-418E-A4AC-9BF6DFEBE11F}">
      <dsp:nvSpPr>
        <dsp:cNvPr id="0" name=""/>
        <dsp:cNvSpPr/>
      </dsp:nvSpPr>
      <dsp:spPr>
        <a:xfrm>
          <a:off x="4500572" y="2668064"/>
          <a:ext cx="2762623" cy="10663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2852" tIns="112852" rIns="112852" bIns="112852" numCol="1" spcCol="1270" anchor="ctr" anchorCtr="0">
          <a:noAutofit/>
        </a:bodyPr>
        <a:lstStyle/>
        <a:p>
          <a:pPr marL="0" lvl="0" indent="0" algn="l" defTabSz="488950">
            <a:lnSpc>
              <a:spcPct val="100000"/>
            </a:lnSpc>
            <a:spcBef>
              <a:spcPct val="0"/>
            </a:spcBef>
            <a:spcAft>
              <a:spcPct val="35000"/>
            </a:spcAft>
            <a:buNone/>
          </a:pPr>
          <a:r>
            <a:rPr lang="en-US" sz="1100" kern="1200">
              <a:latin typeface="Aptos Display" panose="02110004020202020204"/>
            </a:rPr>
            <a:t>QP - SLSQP</a:t>
          </a:r>
        </a:p>
        <a:p>
          <a:pPr marL="0" lvl="0" indent="0" algn="l" defTabSz="488950">
            <a:lnSpc>
              <a:spcPct val="100000"/>
            </a:lnSpc>
            <a:spcBef>
              <a:spcPct val="0"/>
            </a:spcBef>
            <a:spcAft>
              <a:spcPct val="35000"/>
            </a:spcAft>
            <a:buNone/>
          </a:pPr>
          <a:r>
            <a:rPr lang="en-US" sz="1100" kern="1200">
              <a:latin typeface="Aptos Display" panose="02110004020202020204"/>
            </a:rPr>
            <a:t>GA</a:t>
          </a:r>
        </a:p>
        <a:p>
          <a:pPr marL="0" lvl="0" indent="0" algn="l" defTabSz="488950">
            <a:lnSpc>
              <a:spcPct val="100000"/>
            </a:lnSpc>
            <a:spcBef>
              <a:spcPct val="0"/>
            </a:spcBef>
            <a:spcAft>
              <a:spcPct val="35000"/>
            </a:spcAft>
            <a:buNone/>
          </a:pPr>
          <a:r>
            <a:rPr lang="en-US" sz="1100" kern="1200">
              <a:latin typeface="Aptos Display" panose="02110004020202020204"/>
            </a:rPr>
            <a:t>CP-SAT</a:t>
          </a:r>
        </a:p>
        <a:p>
          <a:pPr marL="0" lvl="0" indent="0" algn="l" defTabSz="488950">
            <a:lnSpc>
              <a:spcPct val="100000"/>
            </a:lnSpc>
            <a:spcBef>
              <a:spcPct val="0"/>
            </a:spcBef>
            <a:spcAft>
              <a:spcPct val="35000"/>
            </a:spcAft>
            <a:buNone/>
          </a:pPr>
          <a:r>
            <a:rPr lang="en-US" sz="1100" kern="1200">
              <a:latin typeface="Aptos Display" panose="02110004020202020204"/>
            </a:rPr>
            <a:t>MINLP</a:t>
          </a:r>
        </a:p>
      </dsp:txBody>
      <dsp:txXfrm>
        <a:off x="4500572" y="2668064"/>
        <a:ext cx="2762623" cy="1066313"/>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C764DE79-268F-4C1A-8933-263129D2AF90}" type="datetimeFigureOut">
              <a:rPr lang="en-US" dirty="0"/>
              <a:t>4/10/2025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6377105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4/10/2025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499954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4/10/2025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7619083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4/10/2025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5317313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4/10/2025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1363836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764DE79-268F-4C1A-8933-263129D2AF90}" type="datetimeFigureOut">
              <a:rPr lang="en-US" dirty="0"/>
              <a:t>4/10/2025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438242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764DE79-268F-4C1A-8933-263129D2AF90}" type="datetimeFigureOut">
              <a:rPr lang="en-US" dirty="0"/>
              <a:t>4/10/2025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9305090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764DE79-268F-4C1A-8933-263129D2AF90}" type="datetimeFigureOut">
              <a:rPr lang="en-US" dirty="0"/>
              <a:t>4/10/2025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6803551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4/10/2025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7157669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4/10/2025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569296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4/10/2025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6322801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C764DE79-268F-4C1A-8933-263129D2AF90}" type="datetimeFigureOut">
              <a:rPr lang="en-US" dirty="0"/>
              <a:t>4/10/2025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8F63A3B-78C7-47BE-AE5E-E10140E04643}" type="slidenum">
              <a:rPr lang="en-US" dirty="0"/>
              <a:t>‹#›</a:t>
            </a:fld>
            <a:endParaRPr lang="en-US"/>
          </a:p>
        </p:txBody>
      </p:sp>
    </p:spTree>
    <p:extLst>
      <p:ext uri="{BB962C8B-B14F-4D97-AF65-F5344CB8AC3E}">
        <p14:creationId xmlns:p14="http://schemas.microsoft.com/office/powerpoint/2010/main" val="829586029"/>
      </p:ext>
    </p:extLst>
  </p:cSld>
  <p:clrMap bg1="lt1" tx1="dk1" bg2="lt2" tx2="dk2" accent1="accent1" accent2="accent2" accent3="accent3" accent4="accent4" accent5="accent5" accent6="accent6" hlink="hlink" folHlink="folHlink"/>
  <p:sldLayoutIdLst>
    <p:sldLayoutId id="2147483799" r:id="rId1"/>
    <p:sldLayoutId id="2147483800" r:id="rId2"/>
    <p:sldLayoutId id="2147483801" r:id="rId3"/>
    <p:sldLayoutId id="2147483802" r:id="rId4"/>
    <p:sldLayoutId id="2147483803" r:id="rId5"/>
    <p:sldLayoutId id="2147483804" r:id="rId6"/>
    <p:sldLayoutId id="2147483805" r:id="rId7"/>
    <p:sldLayoutId id="2147483806" r:id="rId8"/>
    <p:sldLayoutId id="2147483807" r:id="rId9"/>
    <p:sldLayoutId id="2147483808" r:id="rId10"/>
    <p:sldLayoutId id="214748380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sv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33.sv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2.xml.rels><?xml version="1.0" encoding="UTF-8" standalone="yes"?>
<Relationships xmlns="http://schemas.openxmlformats.org/package/2006/relationships"><Relationship Id="rId3" Type="http://schemas.openxmlformats.org/officeDocument/2006/relationships/image" Target="../media/image34.gif"/><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image" Target="../media/image36.png"/><Relationship Id="rId4" Type="http://schemas.openxmlformats.org/officeDocument/2006/relationships/image" Target="../media/image35.gif"/></Relationships>
</file>

<file path=ppt/slides/_rels/slide13.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40.png"/><Relationship Id="rId5" Type="http://schemas.openxmlformats.org/officeDocument/2006/relationships/image" Target="../media/image39.png"/><Relationship Id="rId10" Type="http://schemas.openxmlformats.org/officeDocument/2006/relationships/image" Target="../media/image12.jpeg"/><Relationship Id="rId4" Type="http://schemas.openxmlformats.org/officeDocument/2006/relationships/image" Target="../media/image38.png"/><Relationship Id="rId9" Type="http://schemas.openxmlformats.org/officeDocument/2006/relationships/image" Target="../media/image43.jpeg"/></Relationships>
</file>

<file path=ppt/slides/_rels/slide14.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15.xml.rels><?xml version="1.0" encoding="UTF-8" standalone="yes"?>
<Relationships xmlns="http://schemas.openxmlformats.org/package/2006/relationships"><Relationship Id="rId3" Type="http://schemas.openxmlformats.org/officeDocument/2006/relationships/image" Target="../media/image49.gif"/><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8" Type="http://schemas.openxmlformats.org/officeDocument/2006/relationships/image" Target="../media/image55.svg"/><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53.svg"/><Relationship Id="rId5" Type="http://schemas.openxmlformats.org/officeDocument/2006/relationships/image" Target="../media/image52.png"/><Relationship Id="rId4" Type="http://schemas.openxmlformats.org/officeDocument/2006/relationships/image" Target="../media/image51.svg"/></Relationships>
</file>

<file path=ppt/slides/_rels/slide1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57.svg"/></Relationships>
</file>

<file path=ppt/slides/_rels/slide1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57.svg"/><Relationship Id="rId5" Type="http://schemas.openxmlformats.org/officeDocument/2006/relationships/image" Target="../media/image56.png"/><Relationship Id="rId4" Type="http://schemas.openxmlformats.org/officeDocument/2006/relationships/image" Target="../media/image59.svg"/></Relationships>
</file>

<file path=ppt/slides/_rels/slide1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57.svg"/></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57.svg"/></Relationships>
</file>

<file path=ppt/slides/_rels/slide2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61.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hyperlink" Target="https://moodle.epita.fr/course/view.php?id=1708" TargetMode="External"/><Relationship Id="rId3" Type="http://schemas.openxmlformats.org/officeDocument/2006/relationships/hyperlink" Target="https://link.springer.com/content/pdf/10.1007/s11081-018-9411-8.pdf" TargetMode="External"/><Relationship Id="rId7" Type="http://schemas.openxmlformats.org/officeDocument/2006/relationships/hyperlink" Target="https://www.sciencedirect.com/journal/european-journal-of-operational-research" TargetMode="External"/><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hyperlink" Target="https://doi.org/10.1016/j.eswa.2019.02.011" TargetMode="External"/><Relationship Id="rId5" Type="http://schemas.openxmlformats.org/officeDocument/2006/relationships/hyperlink" Target="https://www.mathworks.com/help/finance/mixed-integer-cvar-portfolio-optimization-problem.html" TargetMode="External"/><Relationship Id="rId10" Type="http://schemas.openxmlformats.org/officeDocument/2006/relationships/hyperlink" Target="https://link.springer.com/article/10.1007/s40305-023-00453-9" TargetMode="External"/><Relationship Id="rId4" Type="http://schemas.openxmlformats.org/officeDocument/2006/relationships/hyperlink" Target="https://www.centralcharts.com/fr/gm/1-apprendre/3-bourse/5-gestion-portefeuille/211-theorie-du-portefeuille-selon-markowitz" TargetMode="External"/><Relationship Id="rId9" Type="http://schemas.openxmlformats.org/officeDocument/2006/relationships/hyperlink" Target="https://quant.stackexchange.com/questions/18521/sharpe-maximization-under-quadratic-constraints" TargetMode="External"/></Relationships>
</file>

<file path=ppt/slides/_rels/slide24.xml.rels><?xml version="1.0" encoding="UTF-8" standalone="yes"?>
<Relationships xmlns="http://schemas.openxmlformats.org/package/2006/relationships"><Relationship Id="rId8" Type="http://schemas.openxmlformats.org/officeDocument/2006/relationships/hyperlink" Target="https://pypi.org/project/Quandl/" TargetMode="External"/><Relationship Id="rId3" Type="http://schemas.openxmlformats.org/officeDocument/2006/relationships/hyperlink" Target="https://fred.stlouisfed.org/docs/api/fred/" TargetMode="External"/><Relationship Id="rId7" Type="http://schemas.openxmlformats.org/officeDocument/2006/relationships/hyperlink" Target="https://docs.streamlit.io/" TargetMode="External"/><Relationship Id="rId12" Type="http://schemas.openxmlformats.org/officeDocument/2006/relationships/hyperlink" Target="https://www.cvxpy.org/index.html" TargetMode="External"/><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hyperlink" Target="https://mealpy.readthedocs.io/en/latest/" TargetMode="External"/><Relationship Id="rId11" Type="http://schemas.openxmlformats.org/officeDocument/2006/relationships/hyperlink" Target="https://developers.google.com/optimization/reference/python/sat/python/cp_model" TargetMode="External"/><Relationship Id="rId5" Type="http://schemas.openxmlformats.org/officeDocument/2006/relationships/hyperlink" Target="https://pygad.readthedocs.io/en/latest/" TargetMode="External"/><Relationship Id="rId10" Type="http://schemas.openxmlformats.org/officeDocument/2006/relationships/hyperlink" Target="https://gekko.readthedocs.io/en/latest/" TargetMode="External"/><Relationship Id="rId4" Type="http://schemas.openxmlformats.org/officeDocument/2006/relationships/hyperlink" Target="https://docs.scipy.org/doc/scipy/" TargetMode="External"/><Relationship Id="rId9" Type="http://schemas.openxmlformats.org/officeDocument/2006/relationships/hyperlink" Target="https://nlopt.readthedocs.io/en/latest/" TargetMode="External"/></Relationships>
</file>

<file path=ppt/slides/_rels/slide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jpe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1.jpeg"/><Relationship Id="rId7" Type="http://schemas.openxmlformats.org/officeDocument/2006/relationships/image" Target="../media/image15.jpe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14.jpeg"/><Relationship Id="rId5" Type="http://schemas.openxmlformats.org/officeDocument/2006/relationships/image" Target="../media/image13.jpeg"/><Relationship Id="rId4" Type="http://schemas.openxmlformats.org/officeDocument/2006/relationships/image" Target="../media/image12.jpeg"/></Relationships>
</file>

<file path=ppt/slides/_rels/slide6.xml.rels><?xml version="1.0" encoding="UTF-8" standalone="yes"?>
<Relationships xmlns="http://schemas.openxmlformats.org/package/2006/relationships"><Relationship Id="rId3" Type="http://schemas.openxmlformats.org/officeDocument/2006/relationships/image" Target="../media/image11.jpeg"/><Relationship Id="rId7" Type="http://schemas.openxmlformats.org/officeDocument/2006/relationships/image" Target="../media/image18.pn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hyperlink" Target="http://www.ise.ufl.edu/uryasev/files/2011/11/CVaR1_JOR.pdf" TargetMode="External"/></Relationships>
</file>

<file path=ppt/slides/_rels/slide7.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21.jpeg"/></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image" Target="../media/image24.png"/><Relationship Id="rId4" Type="http://schemas.openxmlformats.org/officeDocument/2006/relationships/image" Target="../media/image23.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Image 6" descr="Une image contenant intérieur, art, bâtiment, musée&#10;&#10;Le contenu généré par l’IA peut être incorrect.">
            <a:extLst>
              <a:ext uri="{FF2B5EF4-FFF2-40B4-BE49-F238E27FC236}">
                <a16:creationId xmlns:a16="http://schemas.microsoft.com/office/drawing/2014/main" id="{C96554E8-3347-AE8A-88E5-198B22E66094}"/>
              </a:ext>
            </a:extLst>
          </p:cNvPr>
          <p:cNvPicPr>
            <a:picLocks noChangeAspect="1"/>
          </p:cNvPicPr>
          <p:nvPr/>
        </p:nvPicPr>
        <p:blipFill>
          <a:blip r:embed="rId2">
            <a:alphaModFix amt="50000"/>
          </a:blip>
          <a:srcRect t="10939" b="4475"/>
          <a:stretch/>
        </p:blipFill>
        <p:spPr>
          <a:xfrm>
            <a:off x="20" y="1"/>
            <a:ext cx="12191980" cy="6857999"/>
          </a:xfrm>
          <a:prstGeom prst="rect">
            <a:avLst/>
          </a:prstGeom>
        </p:spPr>
      </p:pic>
      <p:sp>
        <p:nvSpPr>
          <p:cNvPr id="2" name="Title 1"/>
          <p:cNvSpPr>
            <a:spLocks noGrp="1"/>
          </p:cNvSpPr>
          <p:nvPr>
            <p:ph type="ctrTitle"/>
          </p:nvPr>
        </p:nvSpPr>
        <p:spPr>
          <a:xfrm>
            <a:off x="1524000" y="1122362"/>
            <a:ext cx="9144000" cy="2900518"/>
          </a:xfrm>
        </p:spPr>
        <p:txBody>
          <a:bodyPr>
            <a:normAutofit/>
          </a:bodyPr>
          <a:lstStyle/>
          <a:p>
            <a:r>
              <a:rPr lang="en-US">
                <a:solidFill>
                  <a:srgbClr val="FFFFFF"/>
                </a:solidFill>
                <a:latin typeface="Modern No. 20"/>
              </a:rPr>
              <a:t>Portfolio Optimization</a:t>
            </a:r>
          </a:p>
        </p:txBody>
      </p:sp>
      <p:sp>
        <p:nvSpPr>
          <p:cNvPr id="3" name="Subtitle 2"/>
          <p:cNvSpPr>
            <a:spLocks noGrp="1"/>
          </p:cNvSpPr>
          <p:nvPr>
            <p:ph type="subTitle" idx="1"/>
          </p:nvPr>
        </p:nvSpPr>
        <p:spPr>
          <a:xfrm>
            <a:off x="1524000" y="4159404"/>
            <a:ext cx="9144000" cy="1098395"/>
          </a:xfrm>
        </p:spPr>
        <p:txBody>
          <a:bodyPr vert="horz" lIns="91440" tIns="45720" rIns="91440" bIns="45720" rtlCol="0" anchor="t">
            <a:noAutofit/>
          </a:bodyPr>
          <a:lstStyle/>
          <a:p>
            <a:r>
              <a:rPr lang="en-US" sz="900" b="1">
                <a:solidFill>
                  <a:srgbClr val="FFFFFF"/>
                </a:solidFill>
              </a:rPr>
              <a:t>Mateo Lelong</a:t>
            </a:r>
          </a:p>
          <a:p>
            <a:r>
              <a:rPr lang="en-US" sz="900" b="1">
                <a:solidFill>
                  <a:srgbClr val="FFFFFF"/>
                </a:solidFill>
              </a:rPr>
              <a:t>Samy </a:t>
            </a:r>
            <a:r>
              <a:rPr lang="en-US" sz="900" b="1" err="1">
                <a:solidFill>
                  <a:srgbClr val="FFFFFF"/>
                </a:solidFill>
              </a:rPr>
              <a:t>Yacef</a:t>
            </a:r>
            <a:endParaRPr lang="en-US" sz="900" b="1">
              <a:solidFill>
                <a:srgbClr val="FFFFFF"/>
              </a:solidFill>
            </a:endParaRPr>
          </a:p>
          <a:p>
            <a:r>
              <a:rPr lang="en-US" sz="900" b="1">
                <a:solidFill>
                  <a:srgbClr val="FFFFFF"/>
                </a:solidFill>
              </a:rPr>
              <a:t>Maxim </a:t>
            </a:r>
            <a:r>
              <a:rPr lang="en-US" sz="900" b="1" err="1">
                <a:solidFill>
                  <a:srgbClr val="FFFFFF"/>
                </a:solidFill>
              </a:rPr>
              <a:t>Bocquillion</a:t>
            </a:r>
          </a:p>
          <a:p>
            <a:r>
              <a:rPr lang="en-US" sz="900" b="1">
                <a:solidFill>
                  <a:srgbClr val="FFFFFF"/>
                </a:solidFill>
              </a:rPr>
              <a:t>Aurélien </a:t>
            </a:r>
            <a:r>
              <a:rPr lang="en-US" sz="900" b="1" err="1">
                <a:solidFill>
                  <a:srgbClr val="FFFFFF"/>
                </a:solidFill>
              </a:rPr>
              <a:t>Daudin</a:t>
            </a:r>
            <a:endParaRPr lang="en-US" sz="900" b="1">
              <a:solidFill>
                <a:srgbClr val="FFFFFF"/>
              </a:solidFill>
            </a:endParaRPr>
          </a:p>
          <a:p>
            <a:r>
              <a:rPr lang="en-US" sz="900" b="1">
                <a:solidFill>
                  <a:srgbClr val="FFFFFF"/>
                </a:solidFill>
              </a:rPr>
              <a:t>Khaled Mili</a:t>
            </a:r>
          </a:p>
        </p:txBody>
      </p:sp>
      <p:sp>
        <p:nvSpPr>
          <p:cNvPr id="9" name="ZoneTexte 8">
            <a:extLst>
              <a:ext uri="{FF2B5EF4-FFF2-40B4-BE49-F238E27FC236}">
                <a16:creationId xmlns:a16="http://schemas.microsoft.com/office/drawing/2014/main" id="{305AAFA2-9852-6F5A-CFAA-BB28C08F911C}"/>
              </a:ext>
            </a:extLst>
          </p:cNvPr>
          <p:cNvSpPr txBox="1"/>
          <p:nvPr/>
        </p:nvSpPr>
        <p:spPr>
          <a:xfrm>
            <a:off x="11003104" y="6224226"/>
            <a:ext cx="1378081"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sz="1400" i="1"/>
              <a:t>Bourse du Commerce</a:t>
            </a:r>
          </a:p>
        </p:txBody>
      </p:sp>
      <p:sp>
        <p:nvSpPr>
          <p:cNvPr id="76" name="Rectangle 75">
            <a:extLst>
              <a:ext uri="{FF2B5EF4-FFF2-40B4-BE49-F238E27FC236}">
                <a16:creationId xmlns:a16="http://schemas.microsoft.com/office/drawing/2014/main" id="{14492732-41C9-A13A-3AA4-6DD1CE69B1B8}"/>
              </a:ext>
            </a:extLst>
          </p:cNvPr>
          <p:cNvSpPr/>
          <p:nvPr/>
        </p:nvSpPr>
        <p:spPr>
          <a:xfrm>
            <a:off x="12951459" y="659493"/>
            <a:ext cx="7498261" cy="5799182"/>
          </a:xfrm>
          <a:prstGeom prst="rect">
            <a:avLst/>
          </a:prstGeom>
          <a:solidFill>
            <a:srgbClr val="000000">
              <a:alpha val="57000"/>
            </a:srgb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a:p>
            <a:pPr algn="ctr"/>
            <a:endParaRPr lang="fr-FR"/>
          </a:p>
          <a:p>
            <a:pPr algn="ctr"/>
            <a:endParaRPr lang="fr-FR"/>
          </a:p>
          <a:p>
            <a:pPr algn="ctr"/>
            <a:endParaRPr lang="fr-FR"/>
          </a:p>
          <a:p>
            <a:pPr algn="ctr"/>
            <a:endParaRPr lang="fr-FR"/>
          </a:p>
          <a:p>
            <a:pPr algn="ctr"/>
            <a:endParaRPr lang="fr-FR"/>
          </a:p>
          <a:p>
            <a:pPr algn="ctr"/>
            <a:endParaRPr lang="fr-FR"/>
          </a:p>
          <a:p>
            <a:pPr algn="ctr"/>
            <a:endParaRPr lang="fr-FR"/>
          </a:p>
          <a:p>
            <a:pPr algn="ctr"/>
            <a:endParaRPr lang="fr-FR"/>
          </a:p>
          <a:p>
            <a:pPr algn="ctr"/>
            <a:endParaRPr lang="fr-FR"/>
          </a:p>
          <a:p>
            <a:pPr algn="ctr"/>
            <a:endParaRPr lang="fr-FR"/>
          </a:p>
          <a:p>
            <a:pPr algn="ctr"/>
            <a:endParaRPr lang="fr-FR"/>
          </a:p>
          <a:p>
            <a:pPr marL="285750" indent="-285750" algn="ctr">
              <a:buFont typeface="Calibri"/>
              <a:buChar char="-"/>
            </a:pPr>
            <a:endParaRPr lang="fr-FR"/>
          </a:p>
        </p:txBody>
      </p:sp>
      <p:graphicFrame>
        <p:nvGraphicFramePr>
          <p:cNvPr id="78" name="Content Placeholder 2">
            <a:extLst>
              <a:ext uri="{FF2B5EF4-FFF2-40B4-BE49-F238E27FC236}">
                <a16:creationId xmlns:a16="http://schemas.microsoft.com/office/drawing/2014/main" id="{82681C09-63BC-E96B-EBCF-D557A2C21E4D}"/>
              </a:ext>
            </a:extLst>
          </p:cNvPr>
          <p:cNvGraphicFramePr>
            <a:graphicFrameLocks/>
          </p:cNvGraphicFramePr>
          <p:nvPr>
            <p:extLst>
              <p:ext uri="{D42A27DB-BD31-4B8C-83A1-F6EECF244321}">
                <p14:modId xmlns:p14="http://schemas.microsoft.com/office/powerpoint/2010/main" val="1683732999"/>
              </p:ext>
            </p:extLst>
          </p:nvPr>
        </p:nvGraphicFramePr>
        <p:xfrm>
          <a:off x="13070840" y="1942465"/>
          <a:ext cx="7264400" cy="373665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1" name="ZoneTexte 90">
            <a:extLst>
              <a:ext uri="{FF2B5EF4-FFF2-40B4-BE49-F238E27FC236}">
                <a16:creationId xmlns:a16="http://schemas.microsoft.com/office/drawing/2014/main" id="{B90586FA-81DD-0590-50A0-1BE0CA42E119}"/>
              </a:ext>
            </a:extLst>
          </p:cNvPr>
          <p:cNvSpPr txBox="1"/>
          <p:nvPr/>
        </p:nvSpPr>
        <p:spPr>
          <a:xfrm>
            <a:off x="13229721" y="1193624"/>
            <a:ext cx="291662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fr-FR" sz="3200" err="1"/>
              <a:t>Outline</a:t>
            </a:r>
            <a:endParaRPr lang="fr-FR" sz="3200"/>
          </a:p>
        </p:txBody>
      </p:sp>
    </p:spTree>
    <p:extLst>
      <p:ext uri="{BB962C8B-B14F-4D97-AF65-F5344CB8AC3E}">
        <p14:creationId xmlns:p14="http://schemas.microsoft.com/office/powerpoint/2010/main" val="109857222"/>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a:extLst>
            <a:ext uri="{FF2B5EF4-FFF2-40B4-BE49-F238E27FC236}">
              <a16:creationId xmlns:a16="http://schemas.microsoft.com/office/drawing/2014/main" id="{1F075DC9-CB58-2860-D26A-1F19D644FFE5}"/>
            </a:ext>
          </a:extLst>
        </p:cNvPr>
        <p:cNvGrpSpPr/>
        <p:nvPr/>
      </p:nvGrpSpPr>
      <p:grpSpPr>
        <a:xfrm>
          <a:off x="0" y="0"/>
          <a:ext cx="0" cy="0"/>
          <a:chOff x="0" y="0"/>
          <a:chExt cx="0" cy="0"/>
        </a:xfrm>
      </p:grpSpPr>
      <p:pic>
        <p:nvPicPr>
          <p:cNvPr id="7" name="Image 6" descr="Une image contenant intérieur, art, bâtiment, musée&#10;&#10;Le contenu généré par l’IA peut être incorrect.">
            <a:extLst>
              <a:ext uri="{FF2B5EF4-FFF2-40B4-BE49-F238E27FC236}">
                <a16:creationId xmlns:a16="http://schemas.microsoft.com/office/drawing/2014/main" id="{3496695E-AD2E-BBBC-5202-23AEFADA8BAB}"/>
              </a:ext>
            </a:extLst>
          </p:cNvPr>
          <p:cNvPicPr>
            <a:picLocks noChangeAspect="1"/>
          </p:cNvPicPr>
          <p:nvPr/>
        </p:nvPicPr>
        <p:blipFill>
          <a:blip r:embed="rId2">
            <a:alphaModFix amt="50000"/>
          </a:blip>
          <a:srcRect t="10939" b="4475"/>
          <a:stretch/>
        </p:blipFill>
        <p:spPr>
          <a:xfrm>
            <a:off x="20" y="1"/>
            <a:ext cx="12191980" cy="6857999"/>
          </a:xfrm>
          <a:prstGeom prst="rect">
            <a:avLst/>
          </a:prstGeom>
        </p:spPr>
      </p:pic>
      <p:sp>
        <p:nvSpPr>
          <p:cNvPr id="10" name="Rectangle 9">
            <a:extLst>
              <a:ext uri="{FF2B5EF4-FFF2-40B4-BE49-F238E27FC236}">
                <a16:creationId xmlns:a16="http://schemas.microsoft.com/office/drawing/2014/main" id="{5EEB4F61-519B-5916-F08D-E1CDCCF2D965}"/>
              </a:ext>
            </a:extLst>
          </p:cNvPr>
          <p:cNvSpPr/>
          <p:nvPr/>
        </p:nvSpPr>
        <p:spPr>
          <a:xfrm>
            <a:off x="352648" y="190349"/>
            <a:ext cx="11586287" cy="6283155"/>
          </a:xfrm>
          <a:prstGeom prst="rect">
            <a:avLst/>
          </a:prstGeom>
          <a:solidFill>
            <a:srgbClr val="000000">
              <a:alpha val="57000"/>
            </a:srgb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fr-FR" b="1"/>
          </a:p>
          <a:p>
            <a:pPr algn="ctr"/>
            <a:endParaRPr lang="fr-FR" b="1"/>
          </a:p>
          <a:p>
            <a:pPr algn="ctr"/>
            <a:endParaRPr lang="fr-FR" b="1"/>
          </a:p>
          <a:p>
            <a:pPr algn="ctr"/>
            <a:endParaRPr lang="fr-FR" b="1"/>
          </a:p>
          <a:p>
            <a:pPr algn="ctr"/>
            <a:endParaRPr lang="fr-FR" b="1"/>
          </a:p>
          <a:p>
            <a:pPr algn="ctr"/>
            <a:endParaRPr lang="fr-FR" b="1"/>
          </a:p>
          <a:p>
            <a:pPr algn="ctr"/>
            <a:endParaRPr lang="fr-FR" b="1"/>
          </a:p>
          <a:p>
            <a:pPr algn="ctr"/>
            <a:endParaRPr lang="fr-FR" b="1"/>
          </a:p>
          <a:p>
            <a:pPr algn="ctr"/>
            <a:endParaRPr lang="fr-FR" b="1"/>
          </a:p>
          <a:p>
            <a:pPr algn="ctr"/>
            <a:endParaRPr lang="fr-FR" b="1"/>
          </a:p>
          <a:p>
            <a:pPr marL="285750" indent="-285750" algn="ctr">
              <a:buFont typeface="Calibri"/>
              <a:buChar char="-"/>
            </a:pPr>
            <a:endParaRPr lang="fr-FR" b="1"/>
          </a:p>
        </p:txBody>
      </p:sp>
      <p:sp>
        <p:nvSpPr>
          <p:cNvPr id="2" name="TextBox 1">
            <a:extLst>
              <a:ext uri="{FF2B5EF4-FFF2-40B4-BE49-F238E27FC236}">
                <a16:creationId xmlns:a16="http://schemas.microsoft.com/office/drawing/2014/main" id="{5C55E3E0-FB11-D0CC-A258-FA930701BDDD}"/>
              </a:ext>
            </a:extLst>
          </p:cNvPr>
          <p:cNvSpPr txBox="1"/>
          <p:nvPr/>
        </p:nvSpPr>
        <p:spPr>
          <a:xfrm>
            <a:off x="609600" y="400050"/>
            <a:ext cx="5591175"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b="1">
                <a:ea typeface="+mn-lt"/>
                <a:cs typeface="+mn-lt"/>
              </a:rPr>
              <a:t>Non-Linear QP - SLSQP </a:t>
            </a:r>
            <a:endParaRPr lang="en-US" b="1"/>
          </a:p>
        </p:txBody>
      </p:sp>
      <p:pic>
        <p:nvPicPr>
          <p:cNvPr id="5" name="Picture 4" descr="Chapter 6 Quasi-Newton Methods | Introduction to Mathematical Optimization">
            <a:extLst>
              <a:ext uri="{FF2B5EF4-FFF2-40B4-BE49-F238E27FC236}">
                <a16:creationId xmlns:a16="http://schemas.microsoft.com/office/drawing/2014/main" id="{7E80DF5E-FD48-9121-5E11-586839F861BA}"/>
              </a:ext>
            </a:extLst>
          </p:cNvPr>
          <p:cNvPicPr>
            <a:picLocks noChangeAspect="1"/>
          </p:cNvPicPr>
          <p:nvPr/>
        </p:nvPicPr>
        <p:blipFill>
          <a:blip r:embed="rId3"/>
          <a:stretch>
            <a:fillRect/>
          </a:stretch>
        </p:blipFill>
        <p:spPr>
          <a:xfrm>
            <a:off x="817240" y="1793785"/>
            <a:ext cx="5508749" cy="393875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9" name="Picture 8" descr="A math symbols on a white background&#10;&#10;AI-generated content may be incorrect.">
            <a:extLst>
              <a:ext uri="{FF2B5EF4-FFF2-40B4-BE49-F238E27FC236}">
                <a16:creationId xmlns:a16="http://schemas.microsoft.com/office/drawing/2014/main" id="{7AB97A2D-8A2C-7C24-772A-6B467764F80E}"/>
              </a:ext>
            </a:extLst>
          </p:cNvPr>
          <p:cNvPicPr>
            <a:picLocks noChangeAspect="1"/>
          </p:cNvPicPr>
          <p:nvPr/>
        </p:nvPicPr>
        <p:blipFill>
          <a:blip r:embed="rId4"/>
          <a:stretch>
            <a:fillRect/>
          </a:stretch>
        </p:blipFill>
        <p:spPr>
          <a:xfrm>
            <a:off x="7231886" y="2064280"/>
            <a:ext cx="4238154" cy="681097"/>
          </a:xfrm>
          <a:prstGeom prst="rect">
            <a:avLst/>
          </a:prstGeom>
        </p:spPr>
      </p:pic>
      <p:pic>
        <p:nvPicPr>
          <p:cNvPr id="12" name="Picture 11">
            <a:extLst>
              <a:ext uri="{FF2B5EF4-FFF2-40B4-BE49-F238E27FC236}">
                <a16:creationId xmlns:a16="http://schemas.microsoft.com/office/drawing/2014/main" id="{7CD71B7A-BC16-9648-5A16-637D71EC5C89}"/>
              </a:ext>
            </a:extLst>
          </p:cNvPr>
          <p:cNvPicPr>
            <a:picLocks noChangeAspect="1"/>
          </p:cNvPicPr>
          <p:nvPr/>
        </p:nvPicPr>
        <p:blipFill>
          <a:blip r:embed="rId5"/>
          <a:stretch>
            <a:fillRect/>
          </a:stretch>
        </p:blipFill>
        <p:spPr>
          <a:xfrm>
            <a:off x="7415213" y="3329988"/>
            <a:ext cx="3718983" cy="887236"/>
          </a:xfrm>
          <a:prstGeom prst="rect">
            <a:avLst/>
          </a:prstGeom>
        </p:spPr>
      </p:pic>
      <p:pic>
        <p:nvPicPr>
          <p:cNvPr id="14" name="Graphic 13" descr="Close outline">
            <a:extLst>
              <a:ext uri="{FF2B5EF4-FFF2-40B4-BE49-F238E27FC236}">
                <a16:creationId xmlns:a16="http://schemas.microsoft.com/office/drawing/2014/main" id="{5C40678D-C19E-13B9-BC76-323A6E4C845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534275" y="1276350"/>
            <a:ext cx="3638550" cy="3638550"/>
          </a:xfrm>
          <a:prstGeom prst="rect">
            <a:avLst/>
          </a:prstGeom>
        </p:spPr>
      </p:pic>
      <p:sp>
        <p:nvSpPr>
          <p:cNvPr id="15" name="TextBox 15">
            <a:extLst>
              <a:ext uri="{FF2B5EF4-FFF2-40B4-BE49-F238E27FC236}">
                <a16:creationId xmlns:a16="http://schemas.microsoft.com/office/drawing/2014/main" id="{F69381A9-2B54-E329-23D1-4FFF50BE4F35}"/>
              </a:ext>
            </a:extLst>
          </p:cNvPr>
          <p:cNvSpPr txBox="1"/>
          <p:nvPr/>
        </p:nvSpPr>
        <p:spPr>
          <a:xfrm>
            <a:off x="7960579" y="1252989"/>
            <a:ext cx="2634690"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b="1" u="sng"/>
              <a:t>Newton's Method</a:t>
            </a:r>
          </a:p>
        </p:txBody>
      </p:sp>
      <p:sp>
        <p:nvSpPr>
          <p:cNvPr id="17" name="TextBox 16">
            <a:extLst>
              <a:ext uri="{FF2B5EF4-FFF2-40B4-BE49-F238E27FC236}">
                <a16:creationId xmlns:a16="http://schemas.microsoft.com/office/drawing/2014/main" id="{06A54978-5494-FF58-A9BA-FB06F6BFA117}"/>
              </a:ext>
            </a:extLst>
          </p:cNvPr>
          <p:cNvSpPr txBox="1"/>
          <p:nvPr/>
        </p:nvSpPr>
        <p:spPr>
          <a:xfrm>
            <a:off x="457980" y="6028232"/>
            <a:ext cx="517160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u="sng"/>
              <a:t>Problems: </a:t>
            </a:r>
            <a:r>
              <a:rPr lang="en-US"/>
              <a:t>No cardinality</a:t>
            </a:r>
          </a:p>
        </p:txBody>
      </p:sp>
    </p:spTree>
    <p:extLst>
      <p:ext uri="{BB962C8B-B14F-4D97-AF65-F5344CB8AC3E}">
        <p14:creationId xmlns:p14="http://schemas.microsoft.com/office/powerpoint/2010/main" val="38091213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a:extLst>
            <a:ext uri="{FF2B5EF4-FFF2-40B4-BE49-F238E27FC236}">
              <a16:creationId xmlns:a16="http://schemas.microsoft.com/office/drawing/2014/main" id="{91B092CF-B306-6085-DEA4-F8A975C092E7}"/>
            </a:ext>
          </a:extLst>
        </p:cNvPr>
        <p:cNvGrpSpPr/>
        <p:nvPr/>
      </p:nvGrpSpPr>
      <p:grpSpPr>
        <a:xfrm>
          <a:off x="0" y="0"/>
          <a:ext cx="0" cy="0"/>
          <a:chOff x="0" y="0"/>
          <a:chExt cx="0" cy="0"/>
        </a:xfrm>
      </p:grpSpPr>
      <p:pic>
        <p:nvPicPr>
          <p:cNvPr id="7" name="Image 6" descr="Une image contenant intérieur, art, bâtiment, musée&#10;&#10;Le contenu généré par l’IA peut être incorrect.">
            <a:extLst>
              <a:ext uri="{FF2B5EF4-FFF2-40B4-BE49-F238E27FC236}">
                <a16:creationId xmlns:a16="http://schemas.microsoft.com/office/drawing/2014/main" id="{F65C8EC6-4EA8-FB34-8080-F72C33F2BB1A}"/>
              </a:ext>
            </a:extLst>
          </p:cNvPr>
          <p:cNvPicPr>
            <a:picLocks noChangeAspect="1"/>
          </p:cNvPicPr>
          <p:nvPr/>
        </p:nvPicPr>
        <p:blipFill>
          <a:blip r:embed="rId2">
            <a:alphaModFix amt="50000"/>
          </a:blip>
          <a:srcRect t="10939" b="4475"/>
          <a:stretch/>
        </p:blipFill>
        <p:spPr>
          <a:xfrm>
            <a:off x="20" y="1"/>
            <a:ext cx="12191980" cy="6857999"/>
          </a:xfrm>
          <a:prstGeom prst="rect">
            <a:avLst/>
          </a:prstGeom>
        </p:spPr>
      </p:pic>
      <p:sp>
        <p:nvSpPr>
          <p:cNvPr id="10" name="Rectangle 9">
            <a:extLst>
              <a:ext uri="{FF2B5EF4-FFF2-40B4-BE49-F238E27FC236}">
                <a16:creationId xmlns:a16="http://schemas.microsoft.com/office/drawing/2014/main" id="{87997290-CA6A-298C-468B-DC2B3DD973D4}"/>
              </a:ext>
            </a:extLst>
          </p:cNvPr>
          <p:cNvSpPr/>
          <p:nvPr/>
        </p:nvSpPr>
        <p:spPr>
          <a:xfrm>
            <a:off x="352648" y="190349"/>
            <a:ext cx="11586287" cy="6283155"/>
          </a:xfrm>
          <a:prstGeom prst="rect">
            <a:avLst/>
          </a:prstGeom>
          <a:solidFill>
            <a:srgbClr val="000000">
              <a:alpha val="57000"/>
            </a:srgb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fr-FR" b="1"/>
          </a:p>
          <a:p>
            <a:pPr algn="ctr"/>
            <a:endParaRPr lang="fr-FR" b="1"/>
          </a:p>
          <a:p>
            <a:pPr algn="ctr"/>
            <a:endParaRPr lang="fr-FR" b="1"/>
          </a:p>
          <a:p>
            <a:pPr algn="ctr"/>
            <a:endParaRPr lang="fr-FR" b="1"/>
          </a:p>
          <a:p>
            <a:pPr algn="ctr"/>
            <a:endParaRPr lang="fr-FR" b="1"/>
          </a:p>
          <a:p>
            <a:pPr algn="ctr"/>
            <a:endParaRPr lang="fr-FR" b="1"/>
          </a:p>
          <a:p>
            <a:pPr algn="ctr"/>
            <a:endParaRPr lang="fr-FR" b="1"/>
          </a:p>
          <a:p>
            <a:pPr algn="ctr"/>
            <a:endParaRPr lang="fr-FR" b="1"/>
          </a:p>
          <a:p>
            <a:pPr algn="ctr"/>
            <a:endParaRPr lang="fr-FR" b="1"/>
          </a:p>
          <a:p>
            <a:pPr algn="ctr"/>
            <a:endParaRPr lang="fr-FR" b="1"/>
          </a:p>
          <a:p>
            <a:pPr marL="285750" indent="-285750" algn="ctr">
              <a:buFont typeface="Calibri"/>
              <a:buChar char="-"/>
            </a:pPr>
            <a:endParaRPr lang="fr-FR" b="1"/>
          </a:p>
        </p:txBody>
      </p:sp>
      <p:sp>
        <p:nvSpPr>
          <p:cNvPr id="2" name="TextBox 1">
            <a:extLst>
              <a:ext uri="{FF2B5EF4-FFF2-40B4-BE49-F238E27FC236}">
                <a16:creationId xmlns:a16="http://schemas.microsoft.com/office/drawing/2014/main" id="{FECCB34A-6552-7000-FA38-F6DE890EA3C9}"/>
              </a:ext>
            </a:extLst>
          </p:cNvPr>
          <p:cNvSpPr txBox="1"/>
          <p:nvPr/>
        </p:nvSpPr>
        <p:spPr>
          <a:xfrm>
            <a:off x="609600" y="400050"/>
            <a:ext cx="5591175"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b="1">
                <a:ea typeface="+mn-lt"/>
                <a:cs typeface="+mn-lt"/>
              </a:rPr>
              <a:t>Non-Linear QP - SLSQP </a:t>
            </a:r>
            <a:endParaRPr lang="en-US" b="1"/>
          </a:p>
        </p:txBody>
      </p:sp>
      <p:pic>
        <p:nvPicPr>
          <p:cNvPr id="5" name="Picture 4" descr="Chapter 6 Quasi-Newton Methods | Introduction to Mathematical Optimization">
            <a:extLst>
              <a:ext uri="{FF2B5EF4-FFF2-40B4-BE49-F238E27FC236}">
                <a16:creationId xmlns:a16="http://schemas.microsoft.com/office/drawing/2014/main" id="{DEDBE28C-5B71-2283-47D8-DE82DA470BDC}"/>
              </a:ext>
            </a:extLst>
          </p:cNvPr>
          <p:cNvPicPr>
            <a:picLocks noChangeAspect="1"/>
          </p:cNvPicPr>
          <p:nvPr/>
        </p:nvPicPr>
        <p:blipFill>
          <a:blip r:embed="rId3"/>
          <a:stretch>
            <a:fillRect/>
          </a:stretch>
        </p:blipFill>
        <p:spPr>
          <a:xfrm>
            <a:off x="817240" y="1793785"/>
            <a:ext cx="5508749" cy="393875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 name="TextBox 3">
            <a:extLst>
              <a:ext uri="{FF2B5EF4-FFF2-40B4-BE49-F238E27FC236}">
                <a16:creationId xmlns:a16="http://schemas.microsoft.com/office/drawing/2014/main" id="{CC42DE51-3AE2-66DE-FAA7-14678D224289}"/>
              </a:ext>
            </a:extLst>
          </p:cNvPr>
          <p:cNvSpPr txBox="1"/>
          <p:nvPr/>
        </p:nvSpPr>
        <p:spPr>
          <a:xfrm>
            <a:off x="7088963" y="1189436"/>
            <a:ext cx="4358558"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u="sng"/>
              <a:t>BFGS Method (Quasi Newton)</a:t>
            </a:r>
            <a:endParaRPr lang="en-US"/>
          </a:p>
        </p:txBody>
      </p:sp>
      <p:pic>
        <p:nvPicPr>
          <p:cNvPr id="8" name="Picture 7" descr="A close up of a math equation&#10;&#10;AI-generated content may be incorrect.">
            <a:extLst>
              <a:ext uri="{FF2B5EF4-FFF2-40B4-BE49-F238E27FC236}">
                <a16:creationId xmlns:a16="http://schemas.microsoft.com/office/drawing/2014/main" id="{848B81BF-D078-3786-B8D4-3B09A6C2253B}"/>
              </a:ext>
            </a:extLst>
          </p:cNvPr>
          <p:cNvPicPr>
            <a:picLocks noChangeAspect="1"/>
          </p:cNvPicPr>
          <p:nvPr/>
        </p:nvPicPr>
        <p:blipFill>
          <a:blip r:embed="rId4"/>
          <a:stretch>
            <a:fillRect/>
          </a:stretch>
        </p:blipFill>
        <p:spPr>
          <a:xfrm>
            <a:off x="6970773" y="2149955"/>
            <a:ext cx="4706787" cy="696942"/>
          </a:xfrm>
          <a:prstGeom prst="rect">
            <a:avLst/>
          </a:prstGeom>
        </p:spPr>
      </p:pic>
      <p:pic>
        <p:nvPicPr>
          <p:cNvPr id="13" name="Picture 12" descr="A black text with white text&#10;&#10;AI-generated content may be incorrect.">
            <a:extLst>
              <a:ext uri="{FF2B5EF4-FFF2-40B4-BE49-F238E27FC236}">
                <a16:creationId xmlns:a16="http://schemas.microsoft.com/office/drawing/2014/main" id="{651CDD88-A7E6-9A02-924C-8BCFA09764C8}"/>
              </a:ext>
            </a:extLst>
          </p:cNvPr>
          <p:cNvPicPr>
            <a:picLocks noChangeAspect="1"/>
          </p:cNvPicPr>
          <p:nvPr/>
        </p:nvPicPr>
        <p:blipFill>
          <a:blip r:embed="rId5"/>
          <a:stretch>
            <a:fillRect/>
          </a:stretch>
        </p:blipFill>
        <p:spPr>
          <a:xfrm>
            <a:off x="7096366" y="3180729"/>
            <a:ext cx="4447136" cy="1464993"/>
          </a:xfrm>
          <a:prstGeom prst="rect">
            <a:avLst/>
          </a:prstGeom>
        </p:spPr>
      </p:pic>
      <p:pic>
        <p:nvPicPr>
          <p:cNvPr id="17" name="Graphic 16" descr="A blue circle with a white snake in the middle&#10;&#10;AI-generated content may be incorrect.">
            <a:extLst>
              <a:ext uri="{FF2B5EF4-FFF2-40B4-BE49-F238E27FC236}">
                <a16:creationId xmlns:a16="http://schemas.microsoft.com/office/drawing/2014/main" id="{0A22B0DE-0948-3514-704C-940E90BE4C6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800362" y="4826561"/>
            <a:ext cx="1285052" cy="1238015"/>
          </a:xfrm>
          <a:prstGeom prst="rect">
            <a:avLst/>
          </a:prstGeom>
        </p:spPr>
      </p:pic>
      <p:sp>
        <p:nvSpPr>
          <p:cNvPr id="19" name="TextBox 18">
            <a:extLst>
              <a:ext uri="{FF2B5EF4-FFF2-40B4-BE49-F238E27FC236}">
                <a16:creationId xmlns:a16="http://schemas.microsoft.com/office/drawing/2014/main" id="{D213929E-7C86-40DE-2644-5BCF82F7B8A6}"/>
              </a:ext>
            </a:extLst>
          </p:cNvPr>
          <p:cNvSpPr txBox="1"/>
          <p:nvPr/>
        </p:nvSpPr>
        <p:spPr>
          <a:xfrm>
            <a:off x="8272205" y="5149080"/>
            <a:ext cx="3010524"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u="sng"/>
              <a:t>SLSQP</a:t>
            </a:r>
            <a:r>
              <a:rPr lang="en-US"/>
              <a:t>: solve QP until convergence using BFGS updates</a:t>
            </a:r>
          </a:p>
        </p:txBody>
      </p:sp>
    </p:spTree>
    <p:extLst>
      <p:ext uri="{BB962C8B-B14F-4D97-AF65-F5344CB8AC3E}">
        <p14:creationId xmlns:p14="http://schemas.microsoft.com/office/powerpoint/2010/main" val="17060841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a:extLst>
            <a:ext uri="{FF2B5EF4-FFF2-40B4-BE49-F238E27FC236}">
              <a16:creationId xmlns:a16="http://schemas.microsoft.com/office/drawing/2014/main" id="{8B2FA3F9-79C3-B5F2-ADDD-8A6A710FA4F3}"/>
            </a:ext>
          </a:extLst>
        </p:cNvPr>
        <p:cNvGrpSpPr/>
        <p:nvPr/>
      </p:nvGrpSpPr>
      <p:grpSpPr>
        <a:xfrm>
          <a:off x="0" y="0"/>
          <a:ext cx="0" cy="0"/>
          <a:chOff x="0" y="0"/>
          <a:chExt cx="0" cy="0"/>
        </a:xfrm>
      </p:grpSpPr>
      <p:pic>
        <p:nvPicPr>
          <p:cNvPr id="7" name="Image 6" descr="Une image contenant intérieur, art, bâtiment, musée&#10;&#10;Le contenu généré par l’IA peut être incorrect.">
            <a:extLst>
              <a:ext uri="{FF2B5EF4-FFF2-40B4-BE49-F238E27FC236}">
                <a16:creationId xmlns:a16="http://schemas.microsoft.com/office/drawing/2014/main" id="{6B822B36-737F-2FB5-4067-FFD7008A064C}"/>
              </a:ext>
            </a:extLst>
          </p:cNvPr>
          <p:cNvPicPr>
            <a:picLocks noChangeAspect="1"/>
          </p:cNvPicPr>
          <p:nvPr/>
        </p:nvPicPr>
        <p:blipFill>
          <a:blip r:embed="rId2">
            <a:alphaModFix amt="50000"/>
          </a:blip>
          <a:srcRect t="10939" b="4475"/>
          <a:stretch/>
        </p:blipFill>
        <p:spPr>
          <a:xfrm>
            <a:off x="20" y="1"/>
            <a:ext cx="12191980" cy="6857999"/>
          </a:xfrm>
          <a:prstGeom prst="rect">
            <a:avLst/>
          </a:prstGeom>
        </p:spPr>
      </p:pic>
      <p:sp>
        <p:nvSpPr>
          <p:cNvPr id="10" name="Rectangle 9">
            <a:extLst>
              <a:ext uri="{FF2B5EF4-FFF2-40B4-BE49-F238E27FC236}">
                <a16:creationId xmlns:a16="http://schemas.microsoft.com/office/drawing/2014/main" id="{CD56CCDF-0358-6C83-6DDD-AF740AD7D970}"/>
              </a:ext>
            </a:extLst>
          </p:cNvPr>
          <p:cNvSpPr/>
          <p:nvPr/>
        </p:nvSpPr>
        <p:spPr>
          <a:xfrm>
            <a:off x="352648" y="190349"/>
            <a:ext cx="11586287" cy="6283155"/>
          </a:xfrm>
          <a:prstGeom prst="rect">
            <a:avLst/>
          </a:prstGeom>
          <a:solidFill>
            <a:srgbClr val="000000">
              <a:alpha val="57000"/>
            </a:srgb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fr-FR" b="1"/>
          </a:p>
          <a:p>
            <a:pPr algn="ctr"/>
            <a:endParaRPr lang="fr-FR" b="1"/>
          </a:p>
          <a:p>
            <a:pPr algn="ctr"/>
            <a:endParaRPr lang="fr-FR" b="1"/>
          </a:p>
          <a:p>
            <a:pPr algn="ctr"/>
            <a:endParaRPr lang="fr-FR" b="1"/>
          </a:p>
          <a:p>
            <a:pPr algn="ctr"/>
            <a:endParaRPr lang="fr-FR" b="1"/>
          </a:p>
          <a:p>
            <a:pPr algn="ctr"/>
            <a:endParaRPr lang="fr-FR" b="1"/>
          </a:p>
          <a:p>
            <a:pPr algn="ctr"/>
            <a:endParaRPr lang="fr-FR" b="1"/>
          </a:p>
          <a:p>
            <a:pPr algn="ctr"/>
            <a:endParaRPr lang="fr-FR" b="1"/>
          </a:p>
          <a:p>
            <a:pPr algn="ctr"/>
            <a:endParaRPr lang="fr-FR" b="1"/>
          </a:p>
          <a:p>
            <a:pPr algn="ctr"/>
            <a:endParaRPr lang="fr-FR" b="1"/>
          </a:p>
          <a:p>
            <a:pPr marL="285750" indent="-285750" algn="ctr">
              <a:buFont typeface="Calibri"/>
              <a:buChar char="-"/>
            </a:pPr>
            <a:endParaRPr lang="fr-FR" b="1"/>
          </a:p>
        </p:txBody>
      </p:sp>
      <p:sp>
        <p:nvSpPr>
          <p:cNvPr id="2" name="TextBox 1">
            <a:extLst>
              <a:ext uri="{FF2B5EF4-FFF2-40B4-BE49-F238E27FC236}">
                <a16:creationId xmlns:a16="http://schemas.microsoft.com/office/drawing/2014/main" id="{9E095AE1-55CF-B448-A422-4B783EF90C73}"/>
              </a:ext>
            </a:extLst>
          </p:cNvPr>
          <p:cNvSpPr txBox="1"/>
          <p:nvPr/>
        </p:nvSpPr>
        <p:spPr>
          <a:xfrm>
            <a:off x="609600" y="400050"/>
            <a:ext cx="8695203"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ea typeface="+mn-lt"/>
                <a:cs typeface="+mn-lt"/>
              </a:rPr>
              <a:t>Evolutionary Algorithm - Genetic Algorithm</a:t>
            </a:r>
          </a:p>
          <a:p>
            <a:endParaRPr lang="en-US" sz="3600" b="1"/>
          </a:p>
        </p:txBody>
      </p:sp>
      <p:pic>
        <p:nvPicPr>
          <p:cNvPr id="6" name="Picture 2" descr="File:Estimation of Distribution Algorithm animation.gif">
            <a:extLst>
              <a:ext uri="{FF2B5EF4-FFF2-40B4-BE49-F238E27FC236}">
                <a16:creationId xmlns:a16="http://schemas.microsoft.com/office/drawing/2014/main" id="{89B7351B-044C-CB0E-9C57-9CA8A3C684C0}"/>
              </a:ext>
            </a:extLst>
          </p:cNvPr>
          <p:cNvPicPr>
            <a:picLocks noChangeAspect="1"/>
          </p:cNvPicPr>
          <p:nvPr/>
        </p:nvPicPr>
        <p:blipFill>
          <a:blip r:embed="rId3"/>
          <a:stretch>
            <a:fillRect/>
          </a:stretch>
        </p:blipFill>
        <p:spPr>
          <a:xfrm>
            <a:off x="607127" y="1766999"/>
            <a:ext cx="5589190" cy="4180459"/>
          </a:xfrm>
          <a:prstGeom prst="rect">
            <a:avLst/>
          </a:prstGeom>
        </p:spPr>
      </p:pic>
      <p:pic>
        <p:nvPicPr>
          <p:cNvPr id="11" name="Picture 5" descr="A graph of a weight distribution&#10;&#10;AI-generated content may be incorrect.">
            <a:extLst>
              <a:ext uri="{FF2B5EF4-FFF2-40B4-BE49-F238E27FC236}">
                <a16:creationId xmlns:a16="http://schemas.microsoft.com/office/drawing/2014/main" id="{0E845354-3C04-F8BA-AEDD-A5B1498E26E2}"/>
              </a:ext>
            </a:extLst>
          </p:cNvPr>
          <p:cNvPicPr>
            <a:picLocks noChangeAspect="1"/>
          </p:cNvPicPr>
          <p:nvPr/>
        </p:nvPicPr>
        <p:blipFill>
          <a:blip r:embed="rId4"/>
          <a:stretch>
            <a:fillRect/>
          </a:stretch>
        </p:blipFill>
        <p:spPr>
          <a:xfrm>
            <a:off x="6515838" y="1762860"/>
            <a:ext cx="5224544" cy="4180956"/>
          </a:xfrm>
          <a:prstGeom prst="rect">
            <a:avLst/>
          </a:prstGeom>
        </p:spPr>
      </p:pic>
      <p:pic>
        <p:nvPicPr>
          <p:cNvPr id="14" name="Picture 9" descr="PyGAD - Python Genetic Algorithm! — PyGAD 3.4.0 documentation">
            <a:extLst>
              <a:ext uri="{FF2B5EF4-FFF2-40B4-BE49-F238E27FC236}">
                <a16:creationId xmlns:a16="http://schemas.microsoft.com/office/drawing/2014/main" id="{8C4290DD-A2C2-489D-6E20-2DA2DB266097}"/>
              </a:ext>
            </a:extLst>
          </p:cNvPr>
          <p:cNvPicPr>
            <a:picLocks noChangeAspect="1"/>
          </p:cNvPicPr>
          <p:nvPr/>
        </p:nvPicPr>
        <p:blipFill>
          <a:blip r:embed="rId5"/>
          <a:stretch>
            <a:fillRect/>
          </a:stretch>
        </p:blipFill>
        <p:spPr>
          <a:xfrm>
            <a:off x="9019098" y="262413"/>
            <a:ext cx="1712799" cy="1448567"/>
          </a:xfrm>
          <a:prstGeom prst="rect">
            <a:avLst/>
          </a:prstGeom>
        </p:spPr>
      </p:pic>
    </p:spTree>
    <p:extLst>
      <p:ext uri="{BB962C8B-B14F-4D97-AF65-F5344CB8AC3E}">
        <p14:creationId xmlns:p14="http://schemas.microsoft.com/office/powerpoint/2010/main" val="23699790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a:extLst>
            <a:ext uri="{FF2B5EF4-FFF2-40B4-BE49-F238E27FC236}">
              <a16:creationId xmlns:a16="http://schemas.microsoft.com/office/drawing/2014/main" id="{D2ED9952-59F1-8F5D-FD37-7EA245614128}"/>
            </a:ext>
          </a:extLst>
        </p:cNvPr>
        <p:cNvGrpSpPr/>
        <p:nvPr/>
      </p:nvGrpSpPr>
      <p:grpSpPr>
        <a:xfrm>
          <a:off x="0" y="0"/>
          <a:ext cx="0" cy="0"/>
          <a:chOff x="0" y="0"/>
          <a:chExt cx="0" cy="0"/>
        </a:xfrm>
      </p:grpSpPr>
      <p:sp>
        <p:nvSpPr>
          <p:cNvPr id="31" name="Rectangle 30">
            <a:extLst>
              <a:ext uri="{FF2B5EF4-FFF2-40B4-BE49-F238E27FC236}">
                <a16:creationId xmlns:a16="http://schemas.microsoft.com/office/drawing/2014/main" id="{8E34050D-CBE4-588B-89AB-B9F9AF6789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Image 6" descr="Une image contenant intérieur, art, bâtiment, musée&#10;&#10;Le contenu généré par l’IA peut être incorrect.">
            <a:extLst>
              <a:ext uri="{FF2B5EF4-FFF2-40B4-BE49-F238E27FC236}">
                <a16:creationId xmlns:a16="http://schemas.microsoft.com/office/drawing/2014/main" id="{59B03EAB-80AB-7976-5830-D002487D0FB5}"/>
              </a:ext>
            </a:extLst>
          </p:cNvPr>
          <p:cNvPicPr>
            <a:picLocks noChangeAspect="1"/>
          </p:cNvPicPr>
          <p:nvPr/>
        </p:nvPicPr>
        <p:blipFill>
          <a:blip r:embed="rId2">
            <a:alphaModFix amt="50000"/>
          </a:blip>
          <a:srcRect t="10939" b="4475"/>
          <a:stretch/>
        </p:blipFill>
        <p:spPr>
          <a:xfrm>
            <a:off x="20" y="1"/>
            <a:ext cx="12191980" cy="6857999"/>
          </a:xfrm>
          <a:prstGeom prst="rect">
            <a:avLst/>
          </a:prstGeom>
        </p:spPr>
      </p:pic>
      <p:sp>
        <p:nvSpPr>
          <p:cNvPr id="10" name="Rectangle 9">
            <a:extLst>
              <a:ext uri="{FF2B5EF4-FFF2-40B4-BE49-F238E27FC236}">
                <a16:creationId xmlns:a16="http://schemas.microsoft.com/office/drawing/2014/main" id="{97CBA37A-A099-D407-8EE8-D2EF920AD711}"/>
              </a:ext>
            </a:extLst>
          </p:cNvPr>
          <p:cNvSpPr/>
          <p:nvPr/>
        </p:nvSpPr>
        <p:spPr>
          <a:xfrm>
            <a:off x="352648" y="190349"/>
            <a:ext cx="11586287" cy="6283155"/>
          </a:xfrm>
          <a:prstGeom prst="rect">
            <a:avLst/>
          </a:prstGeom>
          <a:solidFill>
            <a:srgbClr val="000000">
              <a:alpha val="57000"/>
            </a:srgb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fr-FR" b="1"/>
          </a:p>
          <a:p>
            <a:pPr algn="ctr"/>
            <a:endParaRPr lang="fr-FR" b="1"/>
          </a:p>
          <a:p>
            <a:pPr algn="ctr"/>
            <a:endParaRPr lang="fr-FR" b="1"/>
          </a:p>
          <a:p>
            <a:pPr algn="ctr"/>
            <a:endParaRPr lang="fr-FR" b="1"/>
          </a:p>
          <a:p>
            <a:pPr algn="ctr"/>
            <a:endParaRPr lang="fr-FR" b="1"/>
          </a:p>
          <a:p>
            <a:pPr algn="ctr"/>
            <a:endParaRPr lang="fr-FR" b="1"/>
          </a:p>
          <a:p>
            <a:pPr algn="ctr"/>
            <a:endParaRPr lang="fr-FR" b="1"/>
          </a:p>
          <a:p>
            <a:pPr algn="ctr"/>
            <a:endParaRPr lang="fr-FR" b="1"/>
          </a:p>
          <a:p>
            <a:pPr algn="ctr"/>
            <a:endParaRPr lang="fr-FR" b="1"/>
          </a:p>
          <a:p>
            <a:pPr algn="ctr"/>
            <a:endParaRPr lang="fr-FR" b="1"/>
          </a:p>
          <a:p>
            <a:pPr algn="ctr"/>
            <a:endParaRPr lang="fr-FR" b="1"/>
          </a:p>
          <a:p>
            <a:pPr marL="285750" indent="-285750" algn="ctr">
              <a:buFont typeface="Calibri"/>
              <a:buChar char="-"/>
            </a:pPr>
            <a:endParaRPr lang="fr-FR" b="1"/>
          </a:p>
        </p:txBody>
      </p:sp>
      <p:pic>
        <p:nvPicPr>
          <p:cNvPr id="3" name="Picture 2" descr="Genetic Algorithms. Evolution is the change in the… | by Rohith Gandhi |  DataDrivenInvestor">
            <a:extLst>
              <a:ext uri="{FF2B5EF4-FFF2-40B4-BE49-F238E27FC236}">
                <a16:creationId xmlns:a16="http://schemas.microsoft.com/office/drawing/2014/main" id="{988BD636-CDFE-363D-6856-0C8C3D6F9BFE}"/>
              </a:ext>
            </a:extLst>
          </p:cNvPr>
          <p:cNvPicPr>
            <a:picLocks noChangeAspect="1"/>
          </p:cNvPicPr>
          <p:nvPr/>
        </p:nvPicPr>
        <p:blipFill>
          <a:blip r:embed="rId3"/>
          <a:stretch>
            <a:fillRect/>
          </a:stretch>
        </p:blipFill>
        <p:spPr>
          <a:xfrm>
            <a:off x="1214063" y="1972669"/>
            <a:ext cx="3239783" cy="3957201"/>
          </a:xfrm>
          <a:prstGeom prst="rect">
            <a:avLst/>
          </a:prstGeom>
        </p:spPr>
      </p:pic>
      <p:sp>
        <p:nvSpPr>
          <p:cNvPr id="5" name="Rectangle: Rounded Corners 9">
            <a:extLst>
              <a:ext uri="{FF2B5EF4-FFF2-40B4-BE49-F238E27FC236}">
                <a16:creationId xmlns:a16="http://schemas.microsoft.com/office/drawing/2014/main" id="{127E5158-85A9-A0FA-1A9F-3CC43EE76A1B}"/>
              </a:ext>
            </a:extLst>
          </p:cNvPr>
          <p:cNvSpPr/>
          <p:nvPr/>
        </p:nvSpPr>
        <p:spPr>
          <a:xfrm>
            <a:off x="4984203" y="4018060"/>
            <a:ext cx="2616506" cy="1670891"/>
          </a:xfrm>
          <a:prstGeom prst="rect">
            <a:avLst/>
          </a:prstGeom>
          <a:solidFill>
            <a:srgbClr val="E8E831"/>
          </a:solidFill>
          <a:ln w="63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Rounded Corners 10">
            <a:extLst>
              <a:ext uri="{FF2B5EF4-FFF2-40B4-BE49-F238E27FC236}">
                <a16:creationId xmlns:a16="http://schemas.microsoft.com/office/drawing/2014/main" id="{7DF91AC9-E80B-51D5-A6D4-7F3CB6D94ABB}"/>
              </a:ext>
            </a:extLst>
          </p:cNvPr>
          <p:cNvSpPr/>
          <p:nvPr/>
        </p:nvSpPr>
        <p:spPr>
          <a:xfrm>
            <a:off x="7818157" y="3007766"/>
            <a:ext cx="2616506" cy="1670891"/>
          </a:xfrm>
          <a:prstGeom prst="rect">
            <a:avLst/>
          </a:prstGeom>
          <a:solidFill>
            <a:srgbClr val="FA744B"/>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1">
            <a:extLst>
              <a:ext uri="{FF2B5EF4-FFF2-40B4-BE49-F238E27FC236}">
                <a16:creationId xmlns:a16="http://schemas.microsoft.com/office/drawing/2014/main" id="{17C42FD8-1A03-3E80-0BF6-BEC4411376BB}"/>
              </a:ext>
            </a:extLst>
          </p:cNvPr>
          <p:cNvSpPr/>
          <p:nvPr/>
        </p:nvSpPr>
        <p:spPr>
          <a:xfrm>
            <a:off x="7818156" y="4934169"/>
            <a:ext cx="2616506" cy="1670891"/>
          </a:xfrm>
          <a:prstGeom prst="rect">
            <a:avLst/>
          </a:prstGeom>
          <a:solidFill>
            <a:srgbClr val="E665BD"/>
          </a:solidFill>
          <a:ln w="127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B3DCBF49-1EFC-19CD-87DE-1E860C8D38B6}"/>
              </a:ext>
            </a:extLst>
          </p:cNvPr>
          <p:cNvSpPr txBox="1"/>
          <p:nvPr/>
        </p:nvSpPr>
        <p:spPr>
          <a:xfrm>
            <a:off x="5429931" y="3722112"/>
            <a:ext cx="1830058"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t>Convex / Arithmetic</a:t>
            </a:r>
            <a:endParaRPr lang="en-US"/>
          </a:p>
        </p:txBody>
      </p:sp>
      <p:sp>
        <p:nvSpPr>
          <p:cNvPr id="15" name="TextBox 14">
            <a:extLst>
              <a:ext uri="{FF2B5EF4-FFF2-40B4-BE49-F238E27FC236}">
                <a16:creationId xmlns:a16="http://schemas.microsoft.com/office/drawing/2014/main" id="{812AD935-0C38-F4F9-5057-38EF0F9BA912}"/>
              </a:ext>
            </a:extLst>
          </p:cNvPr>
          <p:cNvSpPr txBox="1"/>
          <p:nvPr/>
        </p:nvSpPr>
        <p:spPr>
          <a:xfrm>
            <a:off x="7938537" y="2703259"/>
            <a:ext cx="2369451"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t>Top K / Tournament / Best</a:t>
            </a:r>
          </a:p>
        </p:txBody>
      </p:sp>
      <p:sp>
        <p:nvSpPr>
          <p:cNvPr id="17" name="TextBox 16">
            <a:extLst>
              <a:ext uri="{FF2B5EF4-FFF2-40B4-BE49-F238E27FC236}">
                <a16:creationId xmlns:a16="http://schemas.microsoft.com/office/drawing/2014/main" id="{DEFED934-5F24-5B0C-3D94-8A3382A2069C}"/>
              </a:ext>
            </a:extLst>
          </p:cNvPr>
          <p:cNvSpPr txBox="1"/>
          <p:nvPr/>
        </p:nvSpPr>
        <p:spPr>
          <a:xfrm>
            <a:off x="8144021" y="4652459"/>
            <a:ext cx="1949923"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t>Gaussian / Directional</a:t>
            </a:r>
            <a:endParaRPr lang="en-US"/>
          </a:p>
        </p:txBody>
      </p:sp>
      <p:pic>
        <p:nvPicPr>
          <p:cNvPr id="19" name="Picture 18" descr="Convex Combinations as Lines">
            <a:extLst>
              <a:ext uri="{FF2B5EF4-FFF2-40B4-BE49-F238E27FC236}">
                <a16:creationId xmlns:a16="http://schemas.microsoft.com/office/drawing/2014/main" id="{FB46BBE7-D0D0-5382-B63A-6FAC6D66FAC8}"/>
              </a:ext>
            </a:extLst>
          </p:cNvPr>
          <p:cNvPicPr>
            <a:picLocks noChangeAspect="1"/>
          </p:cNvPicPr>
          <p:nvPr/>
        </p:nvPicPr>
        <p:blipFill>
          <a:blip r:embed="rId4"/>
          <a:stretch>
            <a:fillRect/>
          </a:stretch>
        </p:blipFill>
        <p:spPr>
          <a:xfrm>
            <a:off x="5666199" y="4678166"/>
            <a:ext cx="1835648" cy="969195"/>
          </a:xfrm>
          <a:prstGeom prst="rect">
            <a:avLst/>
          </a:prstGeom>
        </p:spPr>
      </p:pic>
      <p:pic>
        <p:nvPicPr>
          <p:cNvPr id="21" name="Picture 20">
            <a:extLst>
              <a:ext uri="{FF2B5EF4-FFF2-40B4-BE49-F238E27FC236}">
                <a16:creationId xmlns:a16="http://schemas.microsoft.com/office/drawing/2014/main" id="{16773448-D293-B523-0FB9-41F547B9DA32}"/>
              </a:ext>
            </a:extLst>
          </p:cNvPr>
          <p:cNvPicPr>
            <a:picLocks noChangeAspect="1"/>
          </p:cNvPicPr>
          <p:nvPr/>
        </p:nvPicPr>
        <p:blipFill>
          <a:blip r:embed="rId5"/>
          <a:stretch>
            <a:fillRect/>
          </a:stretch>
        </p:blipFill>
        <p:spPr>
          <a:xfrm>
            <a:off x="5138577" y="4162211"/>
            <a:ext cx="2171700" cy="400050"/>
          </a:xfrm>
          <a:prstGeom prst="rect">
            <a:avLst/>
          </a:prstGeom>
        </p:spPr>
      </p:pic>
      <p:pic>
        <p:nvPicPr>
          <p:cNvPr id="23" name="Picture 22" descr="A diagram of a selection&#10;&#10;AI-generated content may be incorrect.">
            <a:extLst>
              <a:ext uri="{FF2B5EF4-FFF2-40B4-BE49-F238E27FC236}">
                <a16:creationId xmlns:a16="http://schemas.microsoft.com/office/drawing/2014/main" id="{B8361C2C-4106-507A-D8B8-D01AAB1DFE39}"/>
              </a:ext>
            </a:extLst>
          </p:cNvPr>
          <p:cNvPicPr>
            <a:picLocks noChangeAspect="1"/>
          </p:cNvPicPr>
          <p:nvPr/>
        </p:nvPicPr>
        <p:blipFill>
          <a:blip r:embed="rId6"/>
          <a:stretch>
            <a:fillRect/>
          </a:stretch>
        </p:blipFill>
        <p:spPr>
          <a:xfrm>
            <a:off x="8120474" y="3191934"/>
            <a:ext cx="2018830" cy="1367837"/>
          </a:xfrm>
          <a:prstGeom prst="rect">
            <a:avLst/>
          </a:prstGeom>
        </p:spPr>
      </p:pic>
      <p:pic>
        <p:nvPicPr>
          <p:cNvPr id="25" name="Picture 24" descr="A diagram of a sequence of sequence of sequence of sequence of sequence of sequence of sequence of sequence of sequence of sequence of sequence of sequence of sequence of sequence of sequence of sequence of sequence of sequence&#10;&#10;AI-generated content may be incorrect.">
            <a:extLst>
              <a:ext uri="{FF2B5EF4-FFF2-40B4-BE49-F238E27FC236}">
                <a16:creationId xmlns:a16="http://schemas.microsoft.com/office/drawing/2014/main" id="{3C3D9388-FE0F-CEA0-335F-92F790DDE480}"/>
              </a:ext>
            </a:extLst>
          </p:cNvPr>
          <p:cNvPicPr>
            <a:picLocks noChangeAspect="1"/>
          </p:cNvPicPr>
          <p:nvPr/>
        </p:nvPicPr>
        <p:blipFill>
          <a:blip r:embed="rId7"/>
          <a:srcRect l="-113" t="18936" r="-223" b="-96"/>
          <a:stretch/>
        </p:blipFill>
        <p:spPr>
          <a:xfrm>
            <a:off x="8315119" y="5087951"/>
            <a:ext cx="1626134" cy="1361341"/>
          </a:xfrm>
          <a:prstGeom prst="rect">
            <a:avLst/>
          </a:prstGeom>
        </p:spPr>
      </p:pic>
      <p:sp>
        <p:nvSpPr>
          <p:cNvPr id="27" name="Rectangle: Rounded Corners 19">
            <a:extLst>
              <a:ext uri="{FF2B5EF4-FFF2-40B4-BE49-F238E27FC236}">
                <a16:creationId xmlns:a16="http://schemas.microsoft.com/office/drawing/2014/main" id="{0BBD7AB5-2D83-5E24-953D-04188006AA06}"/>
              </a:ext>
            </a:extLst>
          </p:cNvPr>
          <p:cNvSpPr/>
          <p:nvPr/>
        </p:nvSpPr>
        <p:spPr>
          <a:xfrm>
            <a:off x="4984204" y="2057409"/>
            <a:ext cx="2616506" cy="1670891"/>
          </a:xfrm>
          <a:prstGeom prst="rect">
            <a:avLst/>
          </a:prstGeom>
          <a:solidFill>
            <a:srgbClr val="65CF7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descr="Dirichlet Distribution: The Underlying Intuition and Python Implementation  | by Reza Bagheri | TDS Archive | Medium">
            <a:extLst>
              <a:ext uri="{FF2B5EF4-FFF2-40B4-BE49-F238E27FC236}">
                <a16:creationId xmlns:a16="http://schemas.microsoft.com/office/drawing/2014/main" id="{B2777D99-90C3-3EF0-2F41-BF04696934CA}"/>
              </a:ext>
            </a:extLst>
          </p:cNvPr>
          <p:cNvPicPr>
            <a:picLocks noChangeAspect="1"/>
          </p:cNvPicPr>
          <p:nvPr/>
        </p:nvPicPr>
        <p:blipFill>
          <a:blip r:embed="rId8"/>
          <a:stretch>
            <a:fillRect/>
          </a:stretch>
        </p:blipFill>
        <p:spPr>
          <a:xfrm>
            <a:off x="5135365" y="2190474"/>
            <a:ext cx="1544549" cy="953053"/>
          </a:xfrm>
          <a:prstGeom prst="rect">
            <a:avLst/>
          </a:prstGeom>
        </p:spPr>
      </p:pic>
      <p:sp>
        <p:nvSpPr>
          <p:cNvPr id="32" name="Rectangle: Rounded Corners 26">
            <a:extLst>
              <a:ext uri="{FF2B5EF4-FFF2-40B4-BE49-F238E27FC236}">
                <a16:creationId xmlns:a16="http://schemas.microsoft.com/office/drawing/2014/main" id="{0C1995B9-1CFC-61A9-EF34-95218FC5B431}"/>
              </a:ext>
            </a:extLst>
          </p:cNvPr>
          <p:cNvSpPr/>
          <p:nvPr/>
        </p:nvSpPr>
        <p:spPr>
          <a:xfrm>
            <a:off x="7818158" y="1012869"/>
            <a:ext cx="2616506" cy="1670891"/>
          </a:xfrm>
          <a:prstGeom prst="rect">
            <a:avLst/>
          </a:prstGeom>
          <a:solidFill>
            <a:srgbClr val="7896F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77CD3E3F-8AC3-5BA6-780A-1E79698E993F}"/>
              </a:ext>
            </a:extLst>
          </p:cNvPr>
          <p:cNvSpPr txBox="1"/>
          <p:nvPr/>
        </p:nvSpPr>
        <p:spPr>
          <a:xfrm>
            <a:off x="5429932" y="1752899"/>
            <a:ext cx="1718755"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t>Dirichlet / Uniform</a:t>
            </a:r>
          </a:p>
        </p:txBody>
      </p:sp>
      <p:sp>
        <p:nvSpPr>
          <p:cNvPr id="36" name="TextBox 35">
            <a:extLst>
              <a:ext uri="{FF2B5EF4-FFF2-40B4-BE49-F238E27FC236}">
                <a16:creationId xmlns:a16="http://schemas.microsoft.com/office/drawing/2014/main" id="{36D4A293-C79B-DDCA-E324-B363FE7B4B06}"/>
              </a:ext>
            </a:extLst>
          </p:cNvPr>
          <p:cNvSpPr txBox="1"/>
          <p:nvPr/>
        </p:nvSpPr>
        <p:spPr>
          <a:xfrm>
            <a:off x="8263885" y="691236"/>
            <a:ext cx="1718755"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a:t>Sharpe Ratio</a:t>
            </a:r>
            <a:endParaRPr lang="en-US"/>
          </a:p>
        </p:txBody>
      </p:sp>
      <p:pic>
        <p:nvPicPr>
          <p:cNvPr id="38" name="Picture 37" descr="Uniform Distribution EXPLAINED with Examples - YouTube">
            <a:extLst>
              <a:ext uri="{FF2B5EF4-FFF2-40B4-BE49-F238E27FC236}">
                <a16:creationId xmlns:a16="http://schemas.microsoft.com/office/drawing/2014/main" id="{E4BAA087-4E92-AA8A-C531-FC457E8C97FC}"/>
              </a:ext>
            </a:extLst>
          </p:cNvPr>
          <p:cNvPicPr>
            <a:picLocks noChangeAspect="1"/>
          </p:cNvPicPr>
          <p:nvPr/>
        </p:nvPicPr>
        <p:blipFill>
          <a:blip r:embed="rId9"/>
          <a:srcRect l="748" t="12463" b="14348"/>
          <a:stretch/>
        </p:blipFill>
        <p:spPr>
          <a:xfrm>
            <a:off x="6043379" y="2857466"/>
            <a:ext cx="1457719" cy="763887"/>
          </a:xfrm>
          <a:prstGeom prst="rect">
            <a:avLst/>
          </a:prstGeom>
        </p:spPr>
      </p:pic>
      <p:pic>
        <p:nvPicPr>
          <p:cNvPr id="40" name="Image 5" descr="Une image contenant Police, écriture manuscrite, blanc, texte&#10;&#10;Le contenu généré par l’IA peut être incorrect.">
            <a:extLst>
              <a:ext uri="{FF2B5EF4-FFF2-40B4-BE49-F238E27FC236}">
                <a16:creationId xmlns:a16="http://schemas.microsoft.com/office/drawing/2014/main" id="{9531CBAF-05A3-FCC8-1910-994F43C451EE}"/>
              </a:ext>
            </a:extLst>
          </p:cNvPr>
          <p:cNvPicPr>
            <a:picLocks noChangeAspect="1"/>
          </p:cNvPicPr>
          <p:nvPr/>
        </p:nvPicPr>
        <p:blipFill>
          <a:blip r:embed="rId10"/>
          <a:stretch>
            <a:fillRect/>
          </a:stretch>
        </p:blipFill>
        <p:spPr>
          <a:xfrm>
            <a:off x="7957237" y="1346371"/>
            <a:ext cx="2346497" cy="1013769"/>
          </a:xfrm>
          <a:prstGeom prst="rect">
            <a:avLst/>
          </a:prstGeom>
        </p:spPr>
      </p:pic>
      <p:sp>
        <p:nvSpPr>
          <p:cNvPr id="42" name="TextBox 41">
            <a:extLst>
              <a:ext uri="{FF2B5EF4-FFF2-40B4-BE49-F238E27FC236}">
                <a16:creationId xmlns:a16="http://schemas.microsoft.com/office/drawing/2014/main" id="{BDD066DB-7AC0-ED53-24EE-DB918C182BF5}"/>
              </a:ext>
            </a:extLst>
          </p:cNvPr>
          <p:cNvSpPr txBox="1"/>
          <p:nvPr/>
        </p:nvSpPr>
        <p:spPr>
          <a:xfrm>
            <a:off x="609600" y="400050"/>
            <a:ext cx="8695203"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ea typeface="+mn-lt"/>
                <a:cs typeface="+mn-lt"/>
              </a:rPr>
              <a:t>Evolutionary Algorithm - Genetic Algorithm</a:t>
            </a:r>
          </a:p>
          <a:p>
            <a:endParaRPr lang="en-US" sz="3600" b="1"/>
          </a:p>
        </p:txBody>
      </p:sp>
    </p:spTree>
    <p:extLst>
      <p:ext uri="{BB962C8B-B14F-4D97-AF65-F5344CB8AC3E}">
        <p14:creationId xmlns:p14="http://schemas.microsoft.com/office/powerpoint/2010/main" val="2294039835"/>
      </p:ext>
    </p:extLst>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a:extLst>
            <a:ext uri="{FF2B5EF4-FFF2-40B4-BE49-F238E27FC236}">
              <a16:creationId xmlns:a16="http://schemas.microsoft.com/office/drawing/2014/main" id="{D5E427C2-DE7C-DE47-0C30-69B3405CA015}"/>
            </a:ext>
          </a:extLst>
        </p:cNvPr>
        <p:cNvGrpSpPr/>
        <p:nvPr/>
      </p:nvGrpSpPr>
      <p:grpSpPr>
        <a:xfrm>
          <a:off x="0" y="0"/>
          <a:ext cx="0" cy="0"/>
          <a:chOff x="0" y="0"/>
          <a:chExt cx="0" cy="0"/>
        </a:xfrm>
      </p:grpSpPr>
      <p:pic>
        <p:nvPicPr>
          <p:cNvPr id="7" name="Image 6" descr="Une image contenant intérieur, art, bâtiment, musée&#10;&#10;Le contenu généré par l’IA peut être incorrect.">
            <a:extLst>
              <a:ext uri="{FF2B5EF4-FFF2-40B4-BE49-F238E27FC236}">
                <a16:creationId xmlns:a16="http://schemas.microsoft.com/office/drawing/2014/main" id="{9F26CEC0-02E6-8EB8-8D0F-62B3A7195B73}"/>
              </a:ext>
            </a:extLst>
          </p:cNvPr>
          <p:cNvPicPr>
            <a:picLocks noChangeAspect="1"/>
          </p:cNvPicPr>
          <p:nvPr/>
        </p:nvPicPr>
        <p:blipFill>
          <a:blip r:embed="rId2">
            <a:alphaModFix amt="50000"/>
          </a:blip>
          <a:srcRect t="10939" b="4475"/>
          <a:stretch/>
        </p:blipFill>
        <p:spPr>
          <a:xfrm>
            <a:off x="20" y="1"/>
            <a:ext cx="12191980" cy="6857999"/>
          </a:xfrm>
          <a:prstGeom prst="rect">
            <a:avLst/>
          </a:prstGeom>
        </p:spPr>
      </p:pic>
      <p:sp>
        <p:nvSpPr>
          <p:cNvPr id="10" name="Rectangle 9">
            <a:extLst>
              <a:ext uri="{FF2B5EF4-FFF2-40B4-BE49-F238E27FC236}">
                <a16:creationId xmlns:a16="http://schemas.microsoft.com/office/drawing/2014/main" id="{2AF93785-A10C-F403-EFA8-4C674D069928}"/>
              </a:ext>
            </a:extLst>
          </p:cNvPr>
          <p:cNvSpPr/>
          <p:nvPr/>
        </p:nvSpPr>
        <p:spPr>
          <a:xfrm>
            <a:off x="352648" y="190349"/>
            <a:ext cx="11586287" cy="6283155"/>
          </a:xfrm>
          <a:prstGeom prst="rect">
            <a:avLst/>
          </a:prstGeom>
          <a:solidFill>
            <a:srgbClr val="000000">
              <a:alpha val="57000"/>
            </a:srgb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fr-FR" b="1"/>
          </a:p>
          <a:p>
            <a:pPr algn="ctr"/>
            <a:endParaRPr lang="fr-FR" b="1"/>
          </a:p>
          <a:p>
            <a:pPr algn="ctr"/>
            <a:endParaRPr lang="fr-FR" b="1"/>
          </a:p>
          <a:p>
            <a:pPr algn="ctr"/>
            <a:endParaRPr lang="fr-FR" b="1"/>
          </a:p>
          <a:p>
            <a:pPr algn="ctr"/>
            <a:endParaRPr lang="fr-FR" b="1"/>
          </a:p>
          <a:p>
            <a:pPr algn="ctr"/>
            <a:endParaRPr lang="fr-FR" b="1"/>
          </a:p>
          <a:p>
            <a:pPr algn="ctr"/>
            <a:endParaRPr lang="fr-FR" b="1"/>
          </a:p>
          <a:p>
            <a:pPr algn="ctr"/>
            <a:endParaRPr lang="fr-FR" b="1"/>
          </a:p>
          <a:p>
            <a:pPr algn="ctr"/>
            <a:endParaRPr lang="fr-FR" b="1"/>
          </a:p>
          <a:p>
            <a:pPr algn="ctr"/>
            <a:endParaRPr lang="fr-FR" b="1"/>
          </a:p>
          <a:p>
            <a:pPr algn="ctr"/>
            <a:endParaRPr lang="fr-FR" b="1"/>
          </a:p>
          <a:p>
            <a:pPr marL="285750" indent="-285750" algn="ctr">
              <a:buFont typeface="Calibri"/>
              <a:buChar char="-"/>
            </a:pPr>
            <a:endParaRPr lang="fr-FR" b="1"/>
          </a:p>
        </p:txBody>
      </p:sp>
      <p:graphicFrame>
        <p:nvGraphicFramePr>
          <p:cNvPr id="18" name="Table 17">
            <a:extLst>
              <a:ext uri="{FF2B5EF4-FFF2-40B4-BE49-F238E27FC236}">
                <a16:creationId xmlns:a16="http://schemas.microsoft.com/office/drawing/2014/main" id="{68ADDC60-5777-3144-A364-A420D8D45451}"/>
              </a:ext>
            </a:extLst>
          </p:cNvPr>
          <p:cNvGraphicFramePr>
            <a:graphicFrameLocks noGrp="1"/>
          </p:cNvGraphicFramePr>
          <p:nvPr>
            <p:extLst>
              <p:ext uri="{D42A27DB-BD31-4B8C-83A1-F6EECF244321}">
                <p14:modId xmlns:p14="http://schemas.microsoft.com/office/powerpoint/2010/main" val="4032340016"/>
              </p:ext>
            </p:extLst>
          </p:nvPr>
        </p:nvGraphicFramePr>
        <p:xfrm>
          <a:off x="0" y="0"/>
          <a:ext cx="12195573" cy="6881037"/>
        </p:xfrm>
        <a:graphic>
          <a:graphicData uri="http://schemas.openxmlformats.org/drawingml/2006/table">
            <a:tbl>
              <a:tblPr firstRow="1" bandRow="1">
                <a:tableStyleId>{073A0DAA-6AF3-43AB-8588-CEC1D06C72B9}</a:tableStyleId>
              </a:tblPr>
              <a:tblGrid>
                <a:gridCol w="2063365">
                  <a:extLst>
                    <a:ext uri="{9D8B030D-6E8A-4147-A177-3AD203B41FA5}">
                      <a16:colId xmlns:a16="http://schemas.microsoft.com/office/drawing/2014/main" val="2939895149"/>
                    </a:ext>
                  </a:extLst>
                </a:gridCol>
                <a:gridCol w="3567897">
                  <a:extLst>
                    <a:ext uri="{9D8B030D-6E8A-4147-A177-3AD203B41FA5}">
                      <a16:colId xmlns:a16="http://schemas.microsoft.com/office/drawing/2014/main" val="3664746528"/>
                    </a:ext>
                  </a:extLst>
                </a:gridCol>
                <a:gridCol w="3556758">
                  <a:extLst>
                    <a:ext uri="{9D8B030D-6E8A-4147-A177-3AD203B41FA5}">
                      <a16:colId xmlns:a16="http://schemas.microsoft.com/office/drawing/2014/main" val="3997158484"/>
                    </a:ext>
                  </a:extLst>
                </a:gridCol>
                <a:gridCol w="1153975">
                  <a:extLst>
                    <a:ext uri="{9D8B030D-6E8A-4147-A177-3AD203B41FA5}">
                      <a16:colId xmlns:a16="http://schemas.microsoft.com/office/drawing/2014/main" val="3655595841"/>
                    </a:ext>
                  </a:extLst>
                </a:gridCol>
                <a:gridCol w="933538">
                  <a:extLst>
                    <a:ext uri="{9D8B030D-6E8A-4147-A177-3AD203B41FA5}">
                      <a16:colId xmlns:a16="http://schemas.microsoft.com/office/drawing/2014/main" val="861054469"/>
                    </a:ext>
                  </a:extLst>
                </a:gridCol>
                <a:gridCol w="920040">
                  <a:extLst>
                    <a:ext uri="{9D8B030D-6E8A-4147-A177-3AD203B41FA5}">
                      <a16:colId xmlns:a16="http://schemas.microsoft.com/office/drawing/2014/main" val="2811492450"/>
                    </a:ext>
                  </a:extLst>
                </a:gridCol>
              </a:tblGrid>
              <a:tr h="871017">
                <a:tc>
                  <a:txBody>
                    <a:bodyPr/>
                    <a:lstStyle/>
                    <a:p>
                      <a:endParaRPr lang="en-US"/>
                    </a:p>
                  </a:txBody>
                  <a:tcPr/>
                </a:tc>
                <a:tc>
                  <a:txBody>
                    <a:bodyPr/>
                    <a:lstStyle/>
                    <a:p>
                      <a:r>
                        <a:rPr lang="en-US"/>
                        <a:t>Convergence</a:t>
                      </a:r>
                    </a:p>
                  </a:txBody>
                  <a:tcPr/>
                </a:tc>
                <a:tc>
                  <a:txBody>
                    <a:bodyPr/>
                    <a:lstStyle/>
                    <a:p>
                      <a:r>
                        <a:rPr lang="en-US"/>
                        <a:t>Convergence with more mutations / crossovers</a:t>
                      </a:r>
                    </a:p>
                  </a:txBody>
                  <a:tcPr/>
                </a:tc>
                <a:tc>
                  <a:txBody>
                    <a:bodyPr/>
                    <a:lstStyle/>
                    <a:p>
                      <a:pPr lvl="0">
                        <a:buNone/>
                      </a:pPr>
                      <a:r>
                        <a:rPr lang="en-US" sz="1200"/>
                        <a:t>Convergence</a:t>
                      </a:r>
                    </a:p>
                  </a:txBody>
                  <a:tcPr/>
                </a:tc>
                <a:tc>
                  <a:txBody>
                    <a:bodyPr/>
                    <a:lstStyle/>
                    <a:p>
                      <a:r>
                        <a:rPr lang="en-US" sz="1400"/>
                        <a:t>Best Fitness</a:t>
                      </a:r>
                    </a:p>
                  </a:txBody>
                  <a:tcPr/>
                </a:tc>
                <a:tc>
                  <a:txBody>
                    <a:bodyPr/>
                    <a:lstStyle/>
                    <a:p>
                      <a:r>
                        <a:rPr lang="en-US" sz="1600"/>
                        <a:t>Time (s)</a:t>
                      </a:r>
                    </a:p>
                  </a:txBody>
                  <a:tcPr/>
                </a:tc>
                <a:extLst>
                  <a:ext uri="{0D108BD9-81ED-4DB2-BD59-A6C34878D82A}">
                    <a16:rowId xmlns:a16="http://schemas.microsoft.com/office/drawing/2014/main" val="1342581376"/>
                  </a:ext>
                </a:extLst>
              </a:tr>
              <a:tr h="2003340">
                <a:tc>
                  <a:txBody>
                    <a:bodyPr/>
                    <a:lstStyle/>
                    <a:p>
                      <a:r>
                        <a:rPr lang="en-US"/>
                        <a:t>GA – 10 genomes</a:t>
                      </a:r>
                    </a:p>
                  </a:txBody>
                  <a:tcPr/>
                </a:tc>
                <a:tc>
                  <a:txBody>
                    <a:bodyPr/>
                    <a:lstStyle/>
                    <a:p>
                      <a:endParaRPr lang="en-US"/>
                    </a:p>
                  </a:txBody>
                  <a:tcPr/>
                </a:tc>
                <a:tc>
                  <a:txBody>
                    <a:bodyPr/>
                    <a:lstStyle/>
                    <a:p>
                      <a:endParaRPr lang="en-US"/>
                    </a:p>
                  </a:txBody>
                  <a:tcPr/>
                </a:tc>
                <a:tc>
                  <a:txBody>
                    <a:bodyPr/>
                    <a:lstStyle/>
                    <a:p>
                      <a:pPr lvl="0" algn="ctr">
                        <a:buNone/>
                      </a:pPr>
                      <a:r>
                        <a:rPr lang="en-US"/>
                        <a:t>100/40</a:t>
                      </a:r>
                    </a:p>
                  </a:txBody>
                  <a:tcPr anchor="ctr"/>
                </a:tc>
                <a:tc>
                  <a:txBody>
                    <a:bodyPr/>
                    <a:lstStyle/>
                    <a:p>
                      <a:pPr lvl="0" algn="ctr">
                        <a:buNone/>
                      </a:pPr>
                      <a:r>
                        <a:rPr lang="en-US" sz="1800" u="none" strike="noStrike" noProof="0"/>
                        <a:t>1.67</a:t>
                      </a:r>
                      <a:endParaRPr lang="en-US"/>
                    </a:p>
                  </a:txBody>
                  <a:tcPr anchor="ctr"/>
                </a:tc>
                <a:tc>
                  <a:txBody>
                    <a:bodyPr/>
                    <a:lstStyle/>
                    <a:p>
                      <a:pPr algn="ctr"/>
                      <a:r>
                        <a:rPr lang="en-US"/>
                        <a:t>0.6 - 2</a:t>
                      </a:r>
                    </a:p>
                  </a:txBody>
                  <a:tcPr anchor="ctr"/>
                </a:tc>
                <a:extLst>
                  <a:ext uri="{0D108BD9-81ED-4DB2-BD59-A6C34878D82A}">
                    <a16:rowId xmlns:a16="http://schemas.microsoft.com/office/drawing/2014/main" val="541825697"/>
                  </a:ext>
                </a:extLst>
              </a:tr>
              <a:tr h="2003340">
                <a:tc>
                  <a:txBody>
                    <a:bodyPr/>
                    <a:lstStyle/>
                    <a:p>
                      <a:pPr lvl="0">
                        <a:buNone/>
                      </a:pPr>
                      <a:r>
                        <a:rPr lang="en-US" sz="1700" u="none" strike="noStrike" noProof="0">
                          <a:solidFill>
                            <a:srgbClr val="000000"/>
                          </a:solidFill>
                        </a:rPr>
                        <a:t>GA – 100 genomes</a:t>
                      </a:r>
                    </a:p>
                  </a:txBody>
                  <a:tcPr/>
                </a:tc>
                <a:tc>
                  <a:txBody>
                    <a:bodyPr/>
                    <a:lstStyle/>
                    <a:p>
                      <a:pPr lvl="0">
                        <a:buNone/>
                      </a:pPr>
                      <a:endParaRPr lang="en-US"/>
                    </a:p>
                  </a:txBody>
                  <a:tcPr/>
                </a:tc>
                <a:tc>
                  <a:txBody>
                    <a:bodyPr/>
                    <a:lstStyle/>
                    <a:p>
                      <a:pPr lvl="0">
                        <a:buNone/>
                      </a:pPr>
                      <a:endParaRPr lang="en-US"/>
                    </a:p>
                  </a:txBody>
                  <a:tcPr/>
                </a:tc>
                <a:tc>
                  <a:txBody>
                    <a:bodyPr/>
                    <a:lstStyle/>
                    <a:p>
                      <a:pPr lvl="0" algn="ctr">
                        <a:buNone/>
                      </a:pPr>
                      <a:r>
                        <a:rPr lang="en-US" sz="1800" u="none" strike="noStrike" noProof="0">
                          <a:solidFill>
                            <a:srgbClr val="000000"/>
                          </a:solidFill>
                        </a:rPr>
                        <a:t>45/25</a:t>
                      </a:r>
                    </a:p>
                    <a:p>
                      <a:pPr lvl="0">
                        <a:buNone/>
                      </a:pPr>
                      <a:endParaRPr lang="en-US" sz="1800" u="none" strike="noStrike" noProof="0">
                        <a:solidFill>
                          <a:srgbClr val="000000"/>
                        </a:solidFill>
                      </a:endParaRPr>
                    </a:p>
                    <a:p>
                      <a:pPr lvl="0">
                        <a:buNone/>
                      </a:pPr>
                      <a:endParaRPr lang="en-US"/>
                    </a:p>
                  </a:txBody>
                  <a:tcPr anchor="ctr"/>
                </a:tc>
                <a:tc>
                  <a:txBody>
                    <a:bodyPr/>
                    <a:lstStyle/>
                    <a:p>
                      <a:pPr lvl="0" algn="ctr">
                        <a:buNone/>
                      </a:pPr>
                      <a:r>
                        <a:rPr lang="en-US" sz="1800" u="none" strike="noStrike" noProof="0"/>
                        <a:t>2.76</a:t>
                      </a:r>
                      <a:endParaRPr lang="en-US"/>
                    </a:p>
                  </a:txBody>
                  <a:tcPr anchor="ctr"/>
                </a:tc>
                <a:tc>
                  <a:txBody>
                    <a:bodyPr/>
                    <a:lstStyle/>
                    <a:p>
                      <a:pPr lvl="0" algn="ctr">
                        <a:buNone/>
                      </a:pPr>
                      <a:r>
                        <a:rPr lang="en-US" sz="1800" u="none" strike="noStrike" noProof="0">
                          <a:solidFill>
                            <a:srgbClr val="000000"/>
                          </a:solidFill>
                        </a:rPr>
                        <a:t>7 - 13</a:t>
                      </a:r>
                    </a:p>
                  </a:txBody>
                  <a:tcPr anchor="ctr"/>
                </a:tc>
                <a:extLst>
                  <a:ext uri="{0D108BD9-81ED-4DB2-BD59-A6C34878D82A}">
                    <a16:rowId xmlns:a16="http://schemas.microsoft.com/office/drawing/2014/main" val="1481828037"/>
                  </a:ext>
                </a:extLst>
              </a:tr>
              <a:tr h="2003340">
                <a:tc>
                  <a:txBody>
                    <a:bodyPr/>
                    <a:lstStyle/>
                    <a:p>
                      <a:pPr lvl="0">
                        <a:buNone/>
                      </a:pPr>
                      <a:r>
                        <a:rPr lang="en-US" sz="1700" u="none" strike="noStrike" noProof="0">
                          <a:solidFill>
                            <a:srgbClr val="000000"/>
                          </a:solidFill>
                        </a:rPr>
                        <a:t>GA – 1000 genomes</a:t>
                      </a:r>
                      <a:endParaRPr lang="en-US"/>
                    </a:p>
                  </a:txBody>
                  <a:tcPr/>
                </a:tc>
                <a:tc>
                  <a:txBody>
                    <a:bodyPr/>
                    <a:lstStyle/>
                    <a:p>
                      <a:pPr lvl="0">
                        <a:buNone/>
                      </a:pPr>
                      <a:endParaRPr lang="en-US"/>
                    </a:p>
                  </a:txBody>
                  <a:tcPr/>
                </a:tc>
                <a:tc>
                  <a:txBody>
                    <a:bodyPr/>
                    <a:lstStyle/>
                    <a:p>
                      <a:pPr lvl="0">
                        <a:buNone/>
                      </a:pPr>
                      <a:endParaRPr lang="en-US"/>
                    </a:p>
                  </a:txBody>
                  <a:tcPr/>
                </a:tc>
                <a:tc>
                  <a:txBody>
                    <a:bodyPr/>
                    <a:lstStyle/>
                    <a:p>
                      <a:pPr lvl="0" algn="ctr">
                        <a:buNone/>
                      </a:pPr>
                      <a:r>
                        <a:rPr lang="en-US" sz="1800" u="none" strike="noStrike" noProof="0">
                          <a:solidFill>
                            <a:srgbClr val="000000"/>
                          </a:solidFill>
                        </a:rPr>
                        <a:t>35/25</a:t>
                      </a:r>
                    </a:p>
                    <a:p>
                      <a:pPr lvl="0">
                        <a:buNone/>
                      </a:pPr>
                      <a:endParaRPr lang="en-US"/>
                    </a:p>
                  </a:txBody>
                  <a:tcPr anchor="ctr"/>
                </a:tc>
                <a:tc>
                  <a:txBody>
                    <a:bodyPr/>
                    <a:lstStyle/>
                    <a:p>
                      <a:pPr lvl="0" algn="ctr">
                        <a:buNone/>
                      </a:pPr>
                      <a:r>
                        <a:rPr lang="en-US"/>
                        <a:t>2.8</a:t>
                      </a:r>
                    </a:p>
                  </a:txBody>
                  <a:tcPr anchor="ctr"/>
                </a:tc>
                <a:tc>
                  <a:txBody>
                    <a:bodyPr/>
                    <a:lstStyle/>
                    <a:p>
                      <a:pPr lvl="0" algn="ctr">
                        <a:buNone/>
                      </a:pPr>
                      <a:r>
                        <a:rPr lang="en-US"/>
                        <a:t>23 -50</a:t>
                      </a:r>
                    </a:p>
                  </a:txBody>
                  <a:tcPr anchor="ctr"/>
                </a:tc>
                <a:extLst>
                  <a:ext uri="{0D108BD9-81ED-4DB2-BD59-A6C34878D82A}">
                    <a16:rowId xmlns:a16="http://schemas.microsoft.com/office/drawing/2014/main" val="2065624970"/>
                  </a:ext>
                </a:extLst>
              </a:tr>
            </a:tbl>
          </a:graphicData>
        </a:graphic>
      </p:graphicFrame>
      <p:pic>
        <p:nvPicPr>
          <p:cNvPr id="22" name="Picture 21" descr="A graph with a line&#10;&#10;AI-generated content may be incorrect.">
            <a:extLst>
              <a:ext uri="{FF2B5EF4-FFF2-40B4-BE49-F238E27FC236}">
                <a16:creationId xmlns:a16="http://schemas.microsoft.com/office/drawing/2014/main" id="{B07C81D3-5130-2E70-A29B-7A0B501EF03E}"/>
              </a:ext>
            </a:extLst>
          </p:cNvPr>
          <p:cNvPicPr>
            <a:picLocks noChangeAspect="1"/>
          </p:cNvPicPr>
          <p:nvPr/>
        </p:nvPicPr>
        <p:blipFill>
          <a:blip r:embed="rId3"/>
          <a:stretch>
            <a:fillRect/>
          </a:stretch>
        </p:blipFill>
        <p:spPr>
          <a:xfrm>
            <a:off x="2028825" y="3000498"/>
            <a:ext cx="3590925" cy="1762125"/>
          </a:xfrm>
          <a:prstGeom prst="rect">
            <a:avLst/>
          </a:prstGeom>
        </p:spPr>
      </p:pic>
      <p:pic>
        <p:nvPicPr>
          <p:cNvPr id="26" name="Picture 25" descr="A graph with numbers and a line&#10;&#10;AI-generated content may be incorrect.">
            <a:extLst>
              <a:ext uri="{FF2B5EF4-FFF2-40B4-BE49-F238E27FC236}">
                <a16:creationId xmlns:a16="http://schemas.microsoft.com/office/drawing/2014/main" id="{F45361B0-1E49-E224-8199-5B9822688191}"/>
              </a:ext>
            </a:extLst>
          </p:cNvPr>
          <p:cNvPicPr>
            <a:picLocks noChangeAspect="1"/>
          </p:cNvPicPr>
          <p:nvPr/>
        </p:nvPicPr>
        <p:blipFill>
          <a:blip r:embed="rId4"/>
          <a:stretch>
            <a:fillRect/>
          </a:stretch>
        </p:blipFill>
        <p:spPr>
          <a:xfrm>
            <a:off x="5619008" y="2998643"/>
            <a:ext cx="3583255" cy="1762125"/>
          </a:xfrm>
          <a:prstGeom prst="rect">
            <a:avLst/>
          </a:prstGeom>
        </p:spPr>
      </p:pic>
      <p:pic>
        <p:nvPicPr>
          <p:cNvPr id="30" name="Picture 29" descr="A graph with blue line&#10;&#10;AI-generated content may be incorrect.">
            <a:extLst>
              <a:ext uri="{FF2B5EF4-FFF2-40B4-BE49-F238E27FC236}">
                <a16:creationId xmlns:a16="http://schemas.microsoft.com/office/drawing/2014/main" id="{A3C439E3-371F-B71F-7805-BB46124FA02E}"/>
              </a:ext>
            </a:extLst>
          </p:cNvPr>
          <p:cNvPicPr>
            <a:picLocks noChangeAspect="1"/>
          </p:cNvPicPr>
          <p:nvPr/>
        </p:nvPicPr>
        <p:blipFill>
          <a:blip r:embed="rId5"/>
          <a:stretch>
            <a:fillRect/>
          </a:stretch>
        </p:blipFill>
        <p:spPr>
          <a:xfrm>
            <a:off x="2058513" y="1017690"/>
            <a:ext cx="3581400" cy="1704975"/>
          </a:xfrm>
          <a:prstGeom prst="rect">
            <a:avLst/>
          </a:prstGeom>
        </p:spPr>
      </p:pic>
      <p:pic>
        <p:nvPicPr>
          <p:cNvPr id="35" name="Picture 34" descr="A graph with a line&#10;&#10;AI-generated content may be incorrect.">
            <a:extLst>
              <a:ext uri="{FF2B5EF4-FFF2-40B4-BE49-F238E27FC236}">
                <a16:creationId xmlns:a16="http://schemas.microsoft.com/office/drawing/2014/main" id="{2AA263F7-44A4-62BE-87C0-EDB380EDB5CE}"/>
              </a:ext>
            </a:extLst>
          </p:cNvPr>
          <p:cNvPicPr>
            <a:picLocks noChangeAspect="1"/>
          </p:cNvPicPr>
          <p:nvPr/>
        </p:nvPicPr>
        <p:blipFill>
          <a:blip r:embed="rId6"/>
          <a:stretch>
            <a:fillRect/>
          </a:stretch>
        </p:blipFill>
        <p:spPr>
          <a:xfrm>
            <a:off x="5610225" y="1017690"/>
            <a:ext cx="3590925" cy="1704975"/>
          </a:xfrm>
          <a:prstGeom prst="rect">
            <a:avLst/>
          </a:prstGeom>
        </p:spPr>
      </p:pic>
      <p:pic>
        <p:nvPicPr>
          <p:cNvPr id="39" name="Picture 38" descr="A graph with a dotted line&#10;&#10;AI-generated content may be incorrect.">
            <a:extLst>
              <a:ext uri="{FF2B5EF4-FFF2-40B4-BE49-F238E27FC236}">
                <a16:creationId xmlns:a16="http://schemas.microsoft.com/office/drawing/2014/main" id="{BEAF3ADE-D34D-2F5E-E5DC-79F0D936B041}"/>
              </a:ext>
            </a:extLst>
          </p:cNvPr>
          <p:cNvPicPr>
            <a:picLocks noChangeAspect="1"/>
          </p:cNvPicPr>
          <p:nvPr/>
        </p:nvPicPr>
        <p:blipFill>
          <a:blip r:embed="rId7"/>
          <a:stretch>
            <a:fillRect/>
          </a:stretch>
        </p:blipFill>
        <p:spPr>
          <a:xfrm>
            <a:off x="2058513" y="5029818"/>
            <a:ext cx="3581400" cy="1724025"/>
          </a:xfrm>
          <a:prstGeom prst="rect">
            <a:avLst/>
          </a:prstGeom>
        </p:spPr>
      </p:pic>
      <p:pic>
        <p:nvPicPr>
          <p:cNvPr id="43" name="Picture 42" descr="A graph with numbers and a line&#10;&#10;AI-generated content may be incorrect.">
            <a:extLst>
              <a:ext uri="{FF2B5EF4-FFF2-40B4-BE49-F238E27FC236}">
                <a16:creationId xmlns:a16="http://schemas.microsoft.com/office/drawing/2014/main" id="{3705156B-7CA8-03C2-2A30-59C6C9C0EAAA}"/>
              </a:ext>
            </a:extLst>
          </p:cNvPr>
          <p:cNvPicPr>
            <a:picLocks noChangeAspect="1"/>
          </p:cNvPicPr>
          <p:nvPr/>
        </p:nvPicPr>
        <p:blipFill>
          <a:blip r:embed="rId4"/>
          <a:stretch>
            <a:fillRect/>
          </a:stretch>
        </p:blipFill>
        <p:spPr>
          <a:xfrm>
            <a:off x="5619750" y="5029818"/>
            <a:ext cx="3582513" cy="1721799"/>
          </a:xfrm>
          <a:prstGeom prst="rect">
            <a:avLst/>
          </a:prstGeom>
        </p:spPr>
      </p:pic>
    </p:spTree>
    <p:extLst>
      <p:ext uri="{BB962C8B-B14F-4D97-AF65-F5344CB8AC3E}">
        <p14:creationId xmlns:p14="http://schemas.microsoft.com/office/powerpoint/2010/main" val="904630426"/>
      </p:ext>
    </p:extLst>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a:extLst>
            <a:ext uri="{FF2B5EF4-FFF2-40B4-BE49-F238E27FC236}">
              <a16:creationId xmlns:a16="http://schemas.microsoft.com/office/drawing/2014/main" id="{1E079449-DDAB-360D-683A-80A232CF2C74}"/>
            </a:ext>
          </a:extLst>
        </p:cNvPr>
        <p:cNvGrpSpPr/>
        <p:nvPr/>
      </p:nvGrpSpPr>
      <p:grpSpPr>
        <a:xfrm>
          <a:off x="0" y="0"/>
          <a:ext cx="0" cy="0"/>
          <a:chOff x="0" y="0"/>
          <a:chExt cx="0" cy="0"/>
        </a:xfrm>
      </p:grpSpPr>
      <p:pic>
        <p:nvPicPr>
          <p:cNvPr id="7" name="Image 6" descr="Une image contenant intérieur, art, bâtiment, musée&#10;&#10;Le contenu généré par l’IA peut être incorrect.">
            <a:extLst>
              <a:ext uri="{FF2B5EF4-FFF2-40B4-BE49-F238E27FC236}">
                <a16:creationId xmlns:a16="http://schemas.microsoft.com/office/drawing/2014/main" id="{7833FE9D-0FBC-7A3C-B6CE-FADCBF65ADC6}"/>
              </a:ext>
            </a:extLst>
          </p:cNvPr>
          <p:cNvPicPr>
            <a:picLocks noChangeAspect="1"/>
          </p:cNvPicPr>
          <p:nvPr/>
        </p:nvPicPr>
        <p:blipFill>
          <a:blip r:embed="rId2">
            <a:alphaModFix amt="50000"/>
          </a:blip>
          <a:srcRect t="10939" b="4475"/>
          <a:stretch/>
        </p:blipFill>
        <p:spPr>
          <a:xfrm>
            <a:off x="20" y="1"/>
            <a:ext cx="12191980" cy="6857999"/>
          </a:xfrm>
          <a:prstGeom prst="rect">
            <a:avLst/>
          </a:prstGeom>
        </p:spPr>
      </p:pic>
      <p:sp>
        <p:nvSpPr>
          <p:cNvPr id="10" name="Rectangle 9">
            <a:extLst>
              <a:ext uri="{FF2B5EF4-FFF2-40B4-BE49-F238E27FC236}">
                <a16:creationId xmlns:a16="http://schemas.microsoft.com/office/drawing/2014/main" id="{C7A04450-4AA7-71E6-4ED7-70212AA5F260}"/>
              </a:ext>
            </a:extLst>
          </p:cNvPr>
          <p:cNvSpPr/>
          <p:nvPr/>
        </p:nvSpPr>
        <p:spPr>
          <a:xfrm>
            <a:off x="352648" y="190349"/>
            <a:ext cx="11586287" cy="6283155"/>
          </a:xfrm>
          <a:prstGeom prst="rect">
            <a:avLst/>
          </a:prstGeom>
          <a:solidFill>
            <a:srgbClr val="000000">
              <a:alpha val="57000"/>
            </a:srgb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fr-FR" b="1"/>
          </a:p>
          <a:p>
            <a:pPr algn="ctr"/>
            <a:endParaRPr lang="fr-FR" b="1"/>
          </a:p>
          <a:p>
            <a:pPr algn="ctr"/>
            <a:endParaRPr lang="fr-FR" b="1"/>
          </a:p>
          <a:p>
            <a:pPr algn="ctr"/>
            <a:endParaRPr lang="fr-FR" b="1"/>
          </a:p>
          <a:p>
            <a:pPr algn="ctr"/>
            <a:endParaRPr lang="fr-FR" b="1"/>
          </a:p>
          <a:p>
            <a:pPr algn="ctr"/>
            <a:endParaRPr lang="fr-FR" b="1"/>
          </a:p>
          <a:p>
            <a:pPr algn="ctr"/>
            <a:endParaRPr lang="fr-FR" b="1"/>
          </a:p>
          <a:p>
            <a:pPr algn="ctr"/>
            <a:endParaRPr lang="fr-FR" b="1"/>
          </a:p>
          <a:p>
            <a:pPr algn="ctr"/>
            <a:endParaRPr lang="fr-FR" b="1"/>
          </a:p>
          <a:p>
            <a:pPr algn="ctr"/>
            <a:endParaRPr lang="fr-FR" b="1"/>
          </a:p>
          <a:p>
            <a:pPr algn="ctr"/>
            <a:endParaRPr lang="fr-FR" b="1"/>
          </a:p>
          <a:p>
            <a:pPr marL="285750" indent="-285750" algn="ctr">
              <a:buFont typeface="Calibri"/>
              <a:buChar char="-"/>
            </a:pPr>
            <a:endParaRPr lang="fr-FR" b="1"/>
          </a:p>
        </p:txBody>
      </p:sp>
      <p:sp>
        <p:nvSpPr>
          <p:cNvPr id="42" name="TextBox 41">
            <a:extLst>
              <a:ext uri="{FF2B5EF4-FFF2-40B4-BE49-F238E27FC236}">
                <a16:creationId xmlns:a16="http://schemas.microsoft.com/office/drawing/2014/main" id="{24A08B83-8E76-FA9B-D609-4DB3B547B517}"/>
              </a:ext>
            </a:extLst>
          </p:cNvPr>
          <p:cNvSpPr txBox="1"/>
          <p:nvPr/>
        </p:nvSpPr>
        <p:spPr>
          <a:xfrm>
            <a:off x="609600" y="400050"/>
            <a:ext cx="8695203"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ea typeface="+mn-lt"/>
                <a:cs typeface="+mn-lt"/>
              </a:rPr>
              <a:t>Evolutionary Algorithm - Genetic Algorithm</a:t>
            </a:r>
          </a:p>
          <a:p>
            <a:endParaRPr lang="en-US" sz="3600" b="1"/>
          </a:p>
        </p:txBody>
      </p:sp>
      <p:pic>
        <p:nvPicPr>
          <p:cNvPr id="2" name="Picture 1" descr="A graph of different colored squares&#10;&#10;AI-generated content may be incorrect.">
            <a:extLst>
              <a:ext uri="{FF2B5EF4-FFF2-40B4-BE49-F238E27FC236}">
                <a16:creationId xmlns:a16="http://schemas.microsoft.com/office/drawing/2014/main" id="{B718E431-6288-C1B6-1D04-1641C2FFDC2D}"/>
              </a:ext>
            </a:extLst>
          </p:cNvPr>
          <p:cNvPicPr>
            <a:picLocks noChangeAspect="1"/>
          </p:cNvPicPr>
          <p:nvPr/>
        </p:nvPicPr>
        <p:blipFill>
          <a:blip r:embed="rId3"/>
          <a:stretch>
            <a:fillRect/>
          </a:stretch>
        </p:blipFill>
        <p:spPr>
          <a:xfrm>
            <a:off x="1916603" y="1127221"/>
            <a:ext cx="8455387" cy="4588843"/>
          </a:xfrm>
          <a:prstGeom prst="rect">
            <a:avLst/>
          </a:prstGeom>
        </p:spPr>
      </p:pic>
      <p:sp>
        <p:nvSpPr>
          <p:cNvPr id="4" name="TextBox 4">
            <a:extLst>
              <a:ext uri="{FF2B5EF4-FFF2-40B4-BE49-F238E27FC236}">
                <a16:creationId xmlns:a16="http://schemas.microsoft.com/office/drawing/2014/main" id="{F52B7D5C-7F15-55B7-BD7C-B7BC4287AC49}"/>
              </a:ext>
            </a:extLst>
          </p:cNvPr>
          <p:cNvSpPr txBox="1"/>
          <p:nvPr/>
        </p:nvSpPr>
        <p:spPr>
          <a:xfrm>
            <a:off x="1373605" y="5874350"/>
            <a:ext cx="5171605"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u="sng"/>
              <a:t>Problems: </a:t>
            </a:r>
            <a:r>
              <a:rPr lang="en-US"/>
              <a:t>Local Optima in High dimensions, slow</a:t>
            </a:r>
          </a:p>
        </p:txBody>
      </p:sp>
    </p:spTree>
    <p:extLst>
      <p:ext uri="{BB962C8B-B14F-4D97-AF65-F5344CB8AC3E}">
        <p14:creationId xmlns:p14="http://schemas.microsoft.com/office/powerpoint/2010/main" val="23943002"/>
      </p:ext>
    </p:extLst>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a:extLst>
            <a:ext uri="{FF2B5EF4-FFF2-40B4-BE49-F238E27FC236}">
              <a16:creationId xmlns:a16="http://schemas.microsoft.com/office/drawing/2014/main" id="{C832CFD8-74E0-FF06-C295-455BE55CFCCA}"/>
            </a:ext>
          </a:extLst>
        </p:cNvPr>
        <p:cNvGrpSpPr/>
        <p:nvPr/>
      </p:nvGrpSpPr>
      <p:grpSpPr>
        <a:xfrm>
          <a:off x="0" y="0"/>
          <a:ext cx="0" cy="0"/>
          <a:chOff x="0" y="0"/>
          <a:chExt cx="0" cy="0"/>
        </a:xfrm>
      </p:grpSpPr>
      <p:sp>
        <p:nvSpPr>
          <p:cNvPr id="31" name="Rectangle 30">
            <a:extLst>
              <a:ext uri="{FF2B5EF4-FFF2-40B4-BE49-F238E27FC236}">
                <a16:creationId xmlns:a16="http://schemas.microsoft.com/office/drawing/2014/main" id="{AC3D4BA5-8886-C8E8-BE85-5966DFCE86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Image 6" descr="Une image contenant intérieur, art, bâtiment, musée&#10;&#10;Le contenu généré par l’IA peut être incorrect.">
            <a:extLst>
              <a:ext uri="{FF2B5EF4-FFF2-40B4-BE49-F238E27FC236}">
                <a16:creationId xmlns:a16="http://schemas.microsoft.com/office/drawing/2014/main" id="{F5AA442E-39A2-27D1-7970-30DFB0A2B654}"/>
              </a:ext>
            </a:extLst>
          </p:cNvPr>
          <p:cNvPicPr>
            <a:picLocks noChangeAspect="1"/>
          </p:cNvPicPr>
          <p:nvPr/>
        </p:nvPicPr>
        <p:blipFill>
          <a:blip r:embed="rId2">
            <a:alphaModFix amt="50000"/>
          </a:blip>
          <a:srcRect t="10939" b="4475"/>
          <a:stretch/>
        </p:blipFill>
        <p:spPr>
          <a:xfrm>
            <a:off x="20" y="1"/>
            <a:ext cx="12191980" cy="6857999"/>
          </a:xfrm>
          <a:prstGeom prst="rect">
            <a:avLst/>
          </a:prstGeom>
        </p:spPr>
      </p:pic>
      <p:sp>
        <p:nvSpPr>
          <p:cNvPr id="10" name="Rectangle 9">
            <a:extLst>
              <a:ext uri="{FF2B5EF4-FFF2-40B4-BE49-F238E27FC236}">
                <a16:creationId xmlns:a16="http://schemas.microsoft.com/office/drawing/2014/main" id="{9904461A-8555-2727-D74E-99B3B70897A6}"/>
              </a:ext>
            </a:extLst>
          </p:cNvPr>
          <p:cNvSpPr/>
          <p:nvPr/>
        </p:nvSpPr>
        <p:spPr>
          <a:xfrm>
            <a:off x="352648" y="190349"/>
            <a:ext cx="11586287" cy="6283155"/>
          </a:xfrm>
          <a:prstGeom prst="rect">
            <a:avLst/>
          </a:prstGeom>
          <a:solidFill>
            <a:srgbClr val="000000">
              <a:alpha val="57000"/>
            </a:srgb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fr-FR" b="1"/>
          </a:p>
          <a:p>
            <a:pPr algn="ctr"/>
            <a:endParaRPr lang="fr-FR" b="1"/>
          </a:p>
          <a:p>
            <a:pPr algn="ctr"/>
            <a:endParaRPr lang="fr-FR" b="1"/>
          </a:p>
          <a:p>
            <a:pPr algn="ctr"/>
            <a:endParaRPr lang="fr-FR" b="1"/>
          </a:p>
          <a:p>
            <a:pPr algn="ctr"/>
            <a:endParaRPr lang="fr-FR" b="1"/>
          </a:p>
          <a:p>
            <a:pPr algn="ctr"/>
            <a:endParaRPr lang="fr-FR" b="1"/>
          </a:p>
          <a:p>
            <a:pPr algn="ctr"/>
            <a:endParaRPr lang="fr-FR" b="1"/>
          </a:p>
          <a:p>
            <a:pPr algn="ctr"/>
            <a:endParaRPr lang="fr-FR" b="1"/>
          </a:p>
          <a:p>
            <a:pPr algn="ctr"/>
            <a:endParaRPr lang="fr-FR" b="1"/>
          </a:p>
          <a:p>
            <a:pPr algn="ctr"/>
            <a:endParaRPr lang="fr-FR" b="1"/>
          </a:p>
          <a:p>
            <a:pPr algn="ctr"/>
            <a:endParaRPr lang="fr-FR" b="1"/>
          </a:p>
          <a:p>
            <a:pPr marL="285750" indent="-285750" algn="ctr">
              <a:buFont typeface="Calibri"/>
              <a:buChar char="-"/>
            </a:pPr>
            <a:endParaRPr lang="fr-FR" b="1"/>
          </a:p>
        </p:txBody>
      </p:sp>
      <p:sp>
        <p:nvSpPr>
          <p:cNvPr id="3" name="Title 1">
            <a:extLst>
              <a:ext uri="{FF2B5EF4-FFF2-40B4-BE49-F238E27FC236}">
                <a16:creationId xmlns:a16="http://schemas.microsoft.com/office/drawing/2014/main" id="{B068452C-24D6-399D-4AC8-2063D9874504}"/>
              </a:ext>
            </a:extLst>
          </p:cNvPr>
          <p:cNvSpPr txBox="1">
            <a:spLocks/>
          </p:cNvSpPr>
          <p:nvPr/>
        </p:nvSpPr>
        <p:spPr>
          <a:xfrm>
            <a:off x="1543816" y="647601"/>
            <a:ext cx="10119765" cy="5184254"/>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br>
              <a:rPr lang="en-US" sz="2800">
                <a:latin typeface="Aptos"/>
              </a:rPr>
            </a:br>
            <a:br>
              <a:rPr lang="en-US" sz="2800">
                <a:latin typeface="Aptos"/>
              </a:rPr>
            </a:br>
            <a:r>
              <a:rPr lang="en-US" sz="2800">
                <a:latin typeface="Aptos"/>
                <a:ea typeface="+mj-lt"/>
                <a:cs typeface="+mj-lt"/>
              </a:rPr>
              <a:t>Optimize a portfolio by maximizing a surrogate Sharpe ratio</a:t>
            </a:r>
            <a:br>
              <a:rPr lang="en-US" sz="2800">
                <a:latin typeface="Aptos"/>
                <a:ea typeface="+mj-lt"/>
                <a:cs typeface="+mj-lt"/>
              </a:rPr>
            </a:br>
            <a:endParaRPr lang="en-US" sz="2800">
              <a:latin typeface="Aptos"/>
              <a:ea typeface="+mj-lt"/>
              <a:cs typeface="+mj-lt"/>
            </a:endParaRPr>
          </a:p>
          <a:p>
            <a:pPr algn="l"/>
            <a:br>
              <a:rPr lang="en-US" sz="2800">
                <a:latin typeface="Aptos"/>
                <a:ea typeface="+mj-lt"/>
                <a:cs typeface="+mj-lt"/>
              </a:rPr>
            </a:br>
            <a:r>
              <a:rPr lang="en-US" sz="2800" u="sng">
                <a:latin typeface="Aptos"/>
                <a:ea typeface="+mj-lt"/>
                <a:cs typeface="+mj-lt"/>
              </a:rPr>
              <a:t>Expected Return:</a:t>
            </a:r>
            <a:r>
              <a:rPr lang="en-US" sz="2800">
                <a:latin typeface="Aptos"/>
                <a:ea typeface="+mj-lt"/>
                <a:cs typeface="+mj-lt"/>
              </a:rPr>
              <a:t> Weighted sum of asset returns </a:t>
            </a:r>
            <a:br>
              <a:rPr lang="en-US" sz="2800">
                <a:latin typeface="Aptos"/>
                <a:ea typeface="+mj-lt"/>
                <a:cs typeface="+mj-lt"/>
              </a:rPr>
            </a:br>
            <a:r>
              <a:rPr lang="en-US" sz="2800" u="sng">
                <a:latin typeface="Aptos"/>
                <a:ea typeface="+mj-lt"/>
                <a:cs typeface="+mj-lt"/>
              </a:rPr>
              <a:t>Risk: </a:t>
            </a:r>
            <a:r>
              <a:rPr lang="en-US" sz="2800">
                <a:latin typeface="Aptos"/>
                <a:ea typeface="+mj-lt"/>
                <a:cs typeface="+mj-lt"/>
              </a:rPr>
              <a:t>Weighted sum of asset volatilities (standard deviations) </a:t>
            </a:r>
            <a:br>
              <a:rPr lang="en-US" sz="2800">
                <a:latin typeface="Aptos"/>
                <a:ea typeface="+mj-lt"/>
                <a:cs typeface="+mj-lt"/>
              </a:rPr>
            </a:br>
            <a:endParaRPr lang="en-US" sz="2800">
              <a:latin typeface="Aptos"/>
              <a:ea typeface="+mj-lt"/>
              <a:cs typeface="+mj-lt"/>
            </a:endParaRPr>
          </a:p>
          <a:p>
            <a:pPr algn="l"/>
            <a:br>
              <a:rPr lang="en-US" sz="2800">
                <a:latin typeface="Aptos"/>
                <a:ea typeface="+mj-lt"/>
                <a:cs typeface="+mj-lt"/>
              </a:rPr>
            </a:br>
            <a:r>
              <a:rPr lang="en-US" sz="2800">
                <a:latin typeface="Aptos"/>
                <a:ea typeface="+mj-lt"/>
                <a:cs typeface="+mj-lt"/>
              </a:rPr>
              <a:t>Tradeoff between excess return (after risk-free rate)</a:t>
            </a:r>
            <a:br>
              <a:rPr lang="en-US" sz="2800">
                <a:latin typeface="Aptos"/>
                <a:ea typeface="+mj-lt"/>
                <a:cs typeface="+mj-lt"/>
              </a:rPr>
            </a:br>
            <a:r>
              <a:rPr lang="en-US" sz="2800">
                <a:latin typeface="Aptos"/>
                <a:ea typeface="+mj-lt"/>
                <a:cs typeface="+mj-lt"/>
              </a:rPr>
              <a:t>and risk penalty using integer weights.</a:t>
            </a:r>
            <a:br>
              <a:rPr lang="en-US" sz="2800">
                <a:latin typeface="Aptos"/>
                <a:ea typeface="+mj-lt"/>
                <a:cs typeface="+mj-lt"/>
              </a:rPr>
            </a:br>
            <a:br>
              <a:rPr lang="en-US" sz="2800">
                <a:latin typeface="Aptos"/>
                <a:ea typeface="+mj-lt"/>
                <a:cs typeface="+mj-lt"/>
              </a:rPr>
            </a:br>
            <a:r>
              <a:rPr lang="en-US" sz="2800">
                <a:latin typeface="Aptos"/>
                <a:ea typeface="+mj-lt"/>
                <a:cs typeface="+mj-lt"/>
              </a:rPr>
              <a:t> </a:t>
            </a:r>
            <a:endParaRPr lang="en-US" sz="2800" i="1">
              <a:latin typeface="Aptos"/>
            </a:endParaRPr>
          </a:p>
        </p:txBody>
      </p:sp>
      <p:pic>
        <p:nvPicPr>
          <p:cNvPr id="5" name="Graphic 4" descr="Target with solid fill">
            <a:extLst>
              <a:ext uri="{FF2B5EF4-FFF2-40B4-BE49-F238E27FC236}">
                <a16:creationId xmlns:a16="http://schemas.microsoft.com/office/drawing/2014/main" id="{205BCEEF-8991-BD45-76F4-F665378D17A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20707" y="1350315"/>
            <a:ext cx="736271" cy="736271"/>
          </a:xfrm>
          <a:prstGeom prst="rect">
            <a:avLst/>
          </a:prstGeom>
        </p:spPr>
      </p:pic>
      <p:pic>
        <p:nvPicPr>
          <p:cNvPr id="8" name="Graphic 7" descr="Radar Chart with solid fill">
            <a:extLst>
              <a:ext uri="{FF2B5EF4-FFF2-40B4-BE49-F238E27FC236}">
                <a16:creationId xmlns:a16="http://schemas.microsoft.com/office/drawing/2014/main" id="{C7534D4A-6056-8BF4-02C1-C9FDF4858D5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33924" y="2521300"/>
            <a:ext cx="914400" cy="914400"/>
          </a:xfrm>
          <a:prstGeom prst="rect">
            <a:avLst/>
          </a:prstGeom>
        </p:spPr>
      </p:pic>
      <p:pic>
        <p:nvPicPr>
          <p:cNvPr id="13" name="Graphic 12" descr="Lights On with solid fill">
            <a:extLst>
              <a:ext uri="{FF2B5EF4-FFF2-40B4-BE49-F238E27FC236}">
                <a16:creationId xmlns:a16="http://schemas.microsoft.com/office/drawing/2014/main" id="{A9DDE472-C719-65D3-9B50-59E502E42CC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81029" y="4160161"/>
            <a:ext cx="825336" cy="815439"/>
          </a:xfrm>
          <a:prstGeom prst="rect">
            <a:avLst/>
          </a:prstGeom>
        </p:spPr>
      </p:pic>
      <p:sp>
        <p:nvSpPr>
          <p:cNvPr id="4" name="TextBox 3">
            <a:extLst>
              <a:ext uri="{FF2B5EF4-FFF2-40B4-BE49-F238E27FC236}">
                <a16:creationId xmlns:a16="http://schemas.microsoft.com/office/drawing/2014/main" id="{22E8E7EC-7086-54FF-4C76-C3514D614A67}"/>
              </a:ext>
            </a:extLst>
          </p:cNvPr>
          <p:cNvSpPr txBox="1"/>
          <p:nvPr/>
        </p:nvSpPr>
        <p:spPr>
          <a:xfrm>
            <a:off x="638917" y="443469"/>
            <a:ext cx="3286125"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b="1">
                <a:latin typeface="Aptos Display"/>
              </a:rPr>
              <a:t>CP-SAT</a:t>
            </a:r>
            <a:endParaRPr lang="en-US" sz="3600" b="1">
              <a:solidFill>
                <a:srgbClr val="000000"/>
              </a:solidFill>
              <a:latin typeface="Aptos Display"/>
            </a:endParaRPr>
          </a:p>
        </p:txBody>
      </p:sp>
      <p:sp>
        <p:nvSpPr>
          <p:cNvPr id="6" name="Rectangle 5">
            <a:extLst>
              <a:ext uri="{FF2B5EF4-FFF2-40B4-BE49-F238E27FC236}">
                <a16:creationId xmlns:a16="http://schemas.microsoft.com/office/drawing/2014/main" id="{F9F0354E-A66F-114F-267F-8C23126EC7F3}"/>
              </a:ext>
            </a:extLst>
          </p:cNvPr>
          <p:cNvSpPr/>
          <p:nvPr/>
        </p:nvSpPr>
        <p:spPr>
          <a:xfrm>
            <a:off x="1091512" y="5241323"/>
            <a:ext cx="10184027" cy="906162"/>
          </a:xfrm>
          <a:prstGeom prst="rect">
            <a:avLst/>
          </a:prstGeom>
          <a:solidFill>
            <a:srgbClr val="242424"/>
          </a:solidFill>
          <a:ln>
            <a:solidFill>
              <a:srgbClr val="63636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i="1" baseline="0">
                <a:solidFill>
                  <a:srgbClr val="FFFFFF"/>
                </a:solidFill>
                <a:latin typeface="Aptos"/>
              </a:rPr>
              <a:t>risk rate * (portfolio excess return) − non risk rate * (portfolio risk)</a:t>
            </a:r>
            <a:r>
              <a:rPr lang="en-US" sz="2800">
                <a:latin typeface="Aptos"/>
                <a:ea typeface="Aptos"/>
                <a:cs typeface="Aptos"/>
              </a:rPr>
              <a:t>​</a:t>
            </a:r>
            <a:endParaRPr lang="fr-FR"/>
          </a:p>
        </p:txBody>
      </p:sp>
    </p:spTree>
    <p:extLst>
      <p:ext uri="{BB962C8B-B14F-4D97-AF65-F5344CB8AC3E}">
        <p14:creationId xmlns:p14="http://schemas.microsoft.com/office/powerpoint/2010/main" val="1987245438"/>
      </p:ext>
    </p:extLst>
  </p:cSld>
  <p:clrMapOvr>
    <a:overrideClrMapping bg1="dk1" tx1="lt1" bg2="dk2" tx2="lt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a:extLst>
            <a:ext uri="{FF2B5EF4-FFF2-40B4-BE49-F238E27FC236}">
              <a16:creationId xmlns:a16="http://schemas.microsoft.com/office/drawing/2014/main" id="{5C1B0A3F-BBA9-EBB0-792B-D4DE35B2D899}"/>
            </a:ext>
          </a:extLst>
        </p:cNvPr>
        <p:cNvGrpSpPr/>
        <p:nvPr/>
      </p:nvGrpSpPr>
      <p:grpSpPr>
        <a:xfrm>
          <a:off x="0" y="0"/>
          <a:ext cx="0" cy="0"/>
          <a:chOff x="0" y="0"/>
          <a:chExt cx="0" cy="0"/>
        </a:xfrm>
      </p:grpSpPr>
      <p:sp>
        <p:nvSpPr>
          <p:cNvPr id="31" name="Rectangle 30">
            <a:extLst>
              <a:ext uri="{FF2B5EF4-FFF2-40B4-BE49-F238E27FC236}">
                <a16:creationId xmlns:a16="http://schemas.microsoft.com/office/drawing/2014/main" id="{CBF03787-FC67-FCB6-162D-30A90721BC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Image 6" descr="Une image contenant intérieur, art, bâtiment, musée&#10;&#10;Le contenu généré par l’IA peut être incorrect.">
            <a:extLst>
              <a:ext uri="{FF2B5EF4-FFF2-40B4-BE49-F238E27FC236}">
                <a16:creationId xmlns:a16="http://schemas.microsoft.com/office/drawing/2014/main" id="{A90763F2-44A8-68C3-FA52-E26CE945918D}"/>
              </a:ext>
            </a:extLst>
          </p:cNvPr>
          <p:cNvPicPr>
            <a:picLocks noChangeAspect="1"/>
          </p:cNvPicPr>
          <p:nvPr/>
        </p:nvPicPr>
        <p:blipFill>
          <a:blip r:embed="rId2">
            <a:alphaModFix amt="50000"/>
          </a:blip>
          <a:srcRect t="10939" b="4475"/>
          <a:stretch/>
        </p:blipFill>
        <p:spPr>
          <a:xfrm>
            <a:off x="20" y="1"/>
            <a:ext cx="12191980" cy="6857999"/>
          </a:xfrm>
          <a:prstGeom prst="rect">
            <a:avLst/>
          </a:prstGeom>
        </p:spPr>
      </p:pic>
      <p:sp>
        <p:nvSpPr>
          <p:cNvPr id="10" name="Rectangle 9">
            <a:extLst>
              <a:ext uri="{FF2B5EF4-FFF2-40B4-BE49-F238E27FC236}">
                <a16:creationId xmlns:a16="http://schemas.microsoft.com/office/drawing/2014/main" id="{33CF587E-4D7A-363F-828C-1EF807DBBCC3}"/>
              </a:ext>
            </a:extLst>
          </p:cNvPr>
          <p:cNvSpPr/>
          <p:nvPr/>
        </p:nvSpPr>
        <p:spPr>
          <a:xfrm>
            <a:off x="352648" y="190349"/>
            <a:ext cx="11586287" cy="6283155"/>
          </a:xfrm>
          <a:prstGeom prst="rect">
            <a:avLst/>
          </a:prstGeom>
          <a:solidFill>
            <a:srgbClr val="000000">
              <a:alpha val="57000"/>
            </a:srgb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fr-FR" b="1"/>
          </a:p>
          <a:p>
            <a:pPr algn="ctr"/>
            <a:endParaRPr lang="fr-FR" b="1"/>
          </a:p>
          <a:p>
            <a:pPr algn="ctr"/>
            <a:endParaRPr lang="fr-FR" b="1"/>
          </a:p>
          <a:p>
            <a:pPr algn="ctr"/>
            <a:endParaRPr lang="fr-FR" b="1"/>
          </a:p>
          <a:p>
            <a:pPr algn="ctr"/>
            <a:endParaRPr lang="fr-FR" b="1"/>
          </a:p>
          <a:p>
            <a:pPr algn="ctr"/>
            <a:endParaRPr lang="fr-FR" b="1"/>
          </a:p>
          <a:p>
            <a:pPr algn="ctr"/>
            <a:endParaRPr lang="fr-FR" b="1"/>
          </a:p>
          <a:p>
            <a:pPr algn="ctr"/>
            <a:endParaRPr lang="fr-FR" b="1"/>
          </a:p>
          <a:p>
            <a:pPr algn="ctr"/>
            <a:endParaRPr lang="fr-FR" b="1"/>
          </a:p>
          <a:p>
            <a:pPr algn="ctr"/>
            <a:endParaRPr lang="fr-FR" b="1"/>
          </a:p>
          <a:p>
            <a:pPr algn="ctr"/>
            <a:endParaRPr lang="fr-FR" b="1"/>
          </a:p>
          <a:p>
            <a:pPr marL="285750" indent="-285750" algn="ctr">
              <a:buFont typeface="Calibri"/>
              <a:buChar char="-"/>
            </a:pPr>
            <a:endParaRPr lang="fr-FR" b="1"/>
          </a:p>
        </p:txBody>
      </p:sp>
      <p:sp>
        <p:nvSpPr>
          <p:cNvPr id="3" name="Title 1">
            <a:extLst>
              <a:ext uri="{FF2B5EF4-FFF2-40B4-BE49-F238E27FC236}">
                <a16:creationId xmlns:a16="http://schemas.microsoft.com/office/drawing/2014/main" id="{43A40EE1-E4E0-2754-B059-63E7D3CB2C5A}"/>
              </a:ext>
            </a:extLst>
          </p:cNvPr>
          <p:cNvSpPr txBox="1">
            <a:spLocks/>
          </p:cNvSpPr>
          <p:nvPr/>
        </p:nvSpPr>
        <p:spPr>
          <a:xfrm>
            <a:off x="934216" y="1190526"/>
            <a:ext cx="10472190" cy="4812779"/>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800">
                <a:latin typeface="Aptos Display"/>
                <a:ea typeface="+mj-lt"/>
                <a:cs typeface="+mj-lt"/>
              </a:rPr>
              <a:t>Portfolio solver, concurrently executes diverse algorithms and strategies, each with unique strengths and weaknesses. </a:t>
            </a:r>
            <a:endParaRPr lang="en-US">
              <a:latin typeface="Aptos Display"/>
            </a:endParaRPr>
          </a:p>
          <a:p>
            <a:pPr algn="l"/>
            <a:endParaRPr lang="en-US" sz="2800">
              <a:latin typeface="Aptos Display"/>
              <a:ea typeface="+mj-lt"/>
              <a:cs typeface="+mj-lt"/>
            </a:endParaRPr>
          </a:p>
          <a:p>
            <a:pPr algn="l"/>
            <a:r>
              <a:rPr lang="en-US" sz="2800">
                <a:latin typeface="Aptos Display"/>
                <a:ea typeface="+mj-lt"/>
                <a:cs typeface="+mj-lt"/>
              </a:rPr>
              <a:t>Branch and Cut techniques, including linear relaxations and cutting planes </a:t>
            </a:r>
            <a:endParaRPr lang="en-US">
              <a:latin typeface="Aptos Display"/>
            </a:endParaRPr>
          </a:p>
          <a:p>
            <a:pPr algn="l"/>
            <a:endParaRPr lang="en-US" sz="2800">
              <a:latin typeface="Aptos Display"/>
              <a:ea typeface="+mj-lt"/>
              <a:cs typeface="+mj-lt"/>
            </a:endParaRPr>
          </a:p>
          <a:p>
            <a:pPr algn="l"/>
            <a:r>
              <a:rPr lang="en-US" sz="2800">
                <a:latin typeface="Aptos Display"/>
                <a:ea typeface="+mj-lt"/>
                <a:cs typeface="+mj-lt"/>
              </a:rPr>
              <a:t>Lazy Clause Generation</a:t>
            </a:r>
            <a:endParaRPr lang="en-US">
              <a:latin typeface="Aptos Display"/>
            </a:endParaRPr>
          </a:p>
        </p:txBody>
      </p:sp>
      <p:sp>
        <p:nvSpPr>
          <p:cNvPr id="11" name="TextBox 10">
            <a:extLst>
              <a:ext uri="{FF2B5EF4-FFF2-40B4-BE49-F238E27FC236}">
                <a16:creationId xmlns:a16="http://schemas.microsoft.com/office/drawing/2014/main" id="{48AD7253-E229-4F4A-EDF8-EB94EFE839F1}"/>
              </a:ext>
            </a:extLst>
          </p:cNvPr>
          <p:cNvSpPr txBox="1"/>
          <p:nvPr/>
        </p:nvSpPr>
        <p:spPr>
          <a:xfrm>
            <a:off x="934192" y="1062594"/>
            <a:ext cx="3286125"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b="1">
                <a:latin typeface="Aptos Display"/>
              </a:rPr>
              <a:t>Why CP-SAT ?</a:t>
            </a:r>
            <a:endParaRPr lang="en-US" sz="3600">
              <a:solidFill>
                <a:srgbClr val="000000"/>
              </a:solidFill>
              <a:latin typeface="Aptos Display"/>
            </a:endParaRPr>
          </a:p>
        </p:txBody>
      </p:sp>
      <p:pic>
        <p:nvPicPr>
          <p:cNvPr id="15" name="Graphic 14" descr="Caret Right with solid fill">
            <a:extLst>
              <a:ext uri="{FF2B5EF4-FFF2-40B4-BE49-F238E27FC236}">
                <a16:creationId xmlns:a16="http://schemas.microsoft.com/office/drawing/2014/main" id="{F917DFE5-CEB8-7A4B-2C2A-260001A45D4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42925" y="2266950"/>
            <a:ext cx="390525" cy="390525"/>
          </a:xfrm>
          <a:prstGeom prst="rect">
            <a:avLst/>
          </a:prstGeom>
        </p:spPr>
      </p:pic>
      <p:pic>
        <p:nvPicPr>
          <p:cNvPr id="16" name="Graphic 15" descr="Caret Right with solid fill">
            <a:extLst>
              <a:ext uri="{FF2B5EF4-FFF2-40B4-BE49-F238E27FC236}">
                <a16:creationId xmlns:a16="http://schemas.microsoft.com/office/drawing/2014/main" id="{B13D42BB-F406-6CAB-B326-BC8C1B90CED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42925" y="3400424"/>
            <a:ext cx="390525" cy="390525"/>
          </a:xfrm>
          <a:prstGeom prst="rect">
            <a:avLst/>
          </a:prstGeom>
        </p:spPr>
      </p:pic>
      <p:pic>
        <p:nvPicPr>
          <p:cNvPr id="17" name="Graphic 16" descr="Caret Right with solid fill">
            <a:extLst>
              <a:ext uri="{FF2B5EF4-FFF2-40B4-BE49-F238E27FC236}">
                <a16:creationId xmlns:a16="http://schemas.microsoft.com/office/drawing/2014/main" id="{5EC01C2E-2AB3-D0C7-98D2-DE237B73418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42925" y="4543424"/>
            <a:ext cx="390525" cy="390525"/>
          </a:xfrm>
          <a:prstGeom prst="rect">
            <a:avLst/>
          </a:prstGeom>
        </p:spPr>
      </p:pic>
    </p:spTree>
    <p:extLst>
      <p:ext uri="{BB962C8B-B14F-4D97-AF65-F5344CB8AC3E}">
        <p14:creationId xmlns:p14="http://schemas.microsoft.com/office/powerpoint/2010/main" val="3879884874"/>
      </p:ext>
    </p:extLst>
  </p:cSld>
  <p:clrMapOvr>
    <a:overrideClrMapping bg1="dk1" tx1="lt1" bg2="dk2" tx2="lt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a:extLst>
            <a:ext uri="{FF2B5EF4-FFF2-40B4-BE49-F238E27FC236}">
              <a16:creationId xmlns:a16="http://schemas.microsoft.com/office/drawing/2014/main" id="{0F099138-85A3-1DDC-A4E7-88A46E451D97}"/>
            </a:ext>
          </a:extLst>
        </p:cNvPr>
        <p:cNvGrpSpPr/>
        <p:nvPr/>
      </p:nvGrpSpPr>
      <p:grpSpPr>
        <a:xfrm>
          <a:off x="0" y="0"/>
          <a:ext cx="0" cy="0"/>
          <a:chOff x="0" y="0"/>
          <a:chExt cx="0" cy="0"/>
        </a:xfrm>
      </p:grpSpPr>
      <p:sp>
        <p:nvSpPr>
          <p:cNvPr id="31" name="Rectangle 30">
            <a:extLst>
              <a:ext uri="{FF2B5EF4-FFF2-40B4-BE49-F238E27FC236}">
                <a16:creationId xmlns:a16="http://schemas.microsoft.com/office/drawing/2014/main" id="{C48DD829-08E7-D38A-D30B-A294EC0FC8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Image 6" descr="Une image contenant intérieur, art, bâtiment, musée&#10;&#10;Le contenu généré par l’IA peut être incorrect.">
            <a:extLst>
              <a:ext uri="{FF2B5EF4-FFF2-40B4-BE49-F238E27FC236}">
                <a16:creationId xmlns:a16="http://schemas.microsoft.com/office/drawing/2014/main" id="{33FBD17C-554E-78A0-E1E4-EF563C628B3F}"/>
              </a:ext>
            </a:extLst>
          </p:cNvPr>
          <p:cNvPicPr>
            <a:picLocks noChangeAspect="1"/>
          </p:cNvPicPr>
          <p:nvPr/>
        </p:nvPicPr>
        <p:blipFill>
          <a:blip r:embed="rId2">
            <a:alphaModFix amt="50000"/>
          </a:blip>
          <a:srcRect t="10939" b="4475"/>
          <a:stretch/>
        </p:blipFill>
        <p:spPr>
          <a:xfrm>
            <a:off x="20" y="1"/>
            <a:ext cx="12191980" cy="6857999"/>
          </a:xfrm>
          <a:prstGeom prst="rect">
            <a:avLst/>
          </a:prstGeom>
        </p:spPr>
      </p:pic>
      <p:sp>
        <p:nvSpPr>
          <p:cNvPr id="10" name="Rectangle 9">
            <a:extLst>
              <a:ext uri="{FF2B5EF4-FFF2-40B4-BE49-F238E27FC236}">
                <a16:creationId xmlns:a16="http://schemas.microsoft.com/office/drawing/2014/main" id="{D2DD7934-C93C-C36C-2209-AD43BF3B2C5D}"/>
              </a:ext>
            </a:extLst>
          </p:cNvPr>
          <p:cNvSpPr/>
          <p:nvPr/>
        </p:nvSpPr>
        <p:spPr>
          <a:xfrm>
            <a:off x="352648" y="190349"/>
            <a:ext cx="11586287" cy="6378405"/>
          </a:xfrm>
          <a:prstGeom prst="rect">
            <a:avLst/>
          </a:prstGeom>
          <a:solidFill>
            <a:srgbClr val="000000">
              <a:alpha val="57000"/>
            </a:srgb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fr-FR" b="1"/>
          </a:p>
          <a:p>
            <a:pPr algn="ctr"/>
            <a:endParaRPr lang="fr-FR" b="1"/>
          </a:p>
          <a:p>
            <a:pPr algn="ctr"/>
            <a:endParaRPr lang="fr-FR" b="1"/>
          </a:p>
          <a:p>
            <a:pPr algn="ctr"/>
            <a:endParaRPr lang="fr-FR" b="1"/>
          </a:p>
          <a:p>
            <a:pPr algn="ctr"/>
            <a:endParaRPr lang="fr-FR" b="1"/>
          </a:p>
          <a:p>
            <a:pPr algn="ctr"/>
            <a:endParaRPr lang="fr-FR" b="1"/>
          </a:p>
          <a:p>
            <a:pPr algn="ctr"/>
            <a:endParaRPr lang="fr-FR" b="1"/>
          </a:p>
          <a:p>
            <a:pPr algn="ctr"/>
            <a:endParaRPr lang="fr-FR" b="1"/>
          </a:p>
          <a:p>
            <a:pPr algn="ctr"/>
            <a:endParaRPr lang="fr-FR" b="1"/>
          </a:p>
          <a:p>
            <a:pPr algn="ctr"/>
            <a:endParaRPr lang="fr-FR" b="1"/>
          </a:p>
          <a:p>
            <a:pPr algn="ctr"/>
            <a:endParaRPr lang="fr-FR" b="1"/>
          </a:p>
          <a:p>
            <a:pPr marL="285750" indent="-285750" algn="ctr">
              <a:buFont typeface="Calibri"/>
              <a:buChar char="-"/>
            </a:pPr>
            <a:endParaRPr lang="fr-FR" b="1"/>
          </a:p>
        </p:txBody>
      </p:sp>
      <p:sp>
        <p:nvSpPr>
          <p:cNvPr id="11" name="TextBox 10">
            <a:extLst>
              <a:ext uri="{FF2B5EF4-FFF2-40B4-BE49-F238E27FC236}">
                <a16:creationId xmlns:a16="http://schemas.microsoft.com/office/drawing/2014/main" id="{CE527B1C-47F3-DE68-ED9B-2AEB39B2C6FE}"/>
              </a:ext>
            </a:extLst>
          </p:cNvPr>
          <p:cNvSpPr txBox="1"/>
          <p:nvPr/>
        </p:nvSpPr>
        <p:spPr>
          <a:xfrm>
            <a:off x="743692" y="538719"/>
            <a:ext cx="49911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b="1">
                <a:latin typeface="Aptos"/>
              </a:rPr>
              <a:t>Preprocessing</a:t>
            </a:r>
            <a:r>
              <a:rPr lang="en-US" sz="3600" b="1">
                <a:latin typeface="Aptos"/>
                <a:ea typeface="+mn-lt"/>
                <a:cs typeface="+mn-lt"/>
              </a:rPr>
              <a:t> Steps </a:t>
            </a:r>
            <a:endParaRPr lang="en-US" sz="3600" b="1">
              <a:solidFill>
                <a:srgbClr val="000000"/>
              </a:solidFill>
              <a:latin typeface="Aptos"/>
            </a:endParaRPr>
          </a:p>
        </p:txBody>
      </p:sp>
      <p:sp>
        <p:nvSpPr>
          <p:cNvPr id="4" name="Title 1">
            <a:extLst>
              <a:ext uri="{FF2B5EF4-FFF2-40B4-BE49-F238E27FC236}">
                <a16:creationId xmlns:a16="http://schemas.microsoft.com/office/drawing/2014/main" id="{4A3C9846-E9C9-DAAA-1024-C41F9045BC80}"/>
              </a:ext>
            </a:extLst>
          </p:cNvPr>
          <p:cNvSpPr txBox="1">
            <a:spLocks/>
          </p:cNvSpPr>
          <p:nvPr/>
        </p:nvSpPr>
        <p:spPr>
          <a:xfrm>
            <a:off x="745992" y="1178569"/>
            <a:ext cx="11091315" cy="448101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800">
                <a:latin typeface="Aptos"/>
                <a:ea typeface="+mj-lt"/>
                <a:cs typeface="+mj-lt"/>
              </a:rPr>
              <a:t>Model Loading and Verification (constraints, variables, objective function)</a:t>
            </a:r>
            <a:br>
              <a:rPr lang="en-US" sz="2800">
                <a:latin typeface="Aptos"/>
                <a:ea typeface="+mj-lt"/>
                <a:cs typeface="+mj-lt"/>
              </a:rPr>
            </a:br>
            <a:br>
              <a:rPr lang="en-US" sz="2800">
                <a:latin typeface="Aptos"/>
                <a:ea typeface="+mj-lt"/>
                <a:cs typeface="+mj-lt"/>
              </a:rPr>
            </a:br>
            <a:br>
              <a:rPr lang="en-US" sz="2800">
                <a:latin typeface="Aptos"/>
                <a:ea typeface="+mj-lt"/>
                <a:cs typeface="+mj-lt"/>
              </a:rPr>
            </a:br>
            <a:br>
              <a:rPr lang="en-US" sz="2800">
                <a:latin typeface="Aptos"/>
                <a:ea typeface="+mj-lt"/>
                <a:cs typeface="+mj-lt"/>
              </a:rPr>
            </a:br>
            <a:r>
              <a:rPr lang="en-US" sz="2800">
                <a:latin typeface="Aptos"/>
                <a:ea typeface="+mj-lt"/>
                <a:cs typeface="+mj-lt"/>
              </a:rPr>
              <a:t> Pre-processing</a:t>
            </a:r>
            <a:br>
              <a:rPr lang="en-US" sz="2800">
                <a:latin typeface="Aptos"/>
                <a:ea typeface="+mj-lt"/>
                <a:cs typeface="+mj-lt"/>
              </a:rPr>
            </a:br>
            <a:r>
              <a:rPr lang="en-US" sz="2800">
                <a:latin typeface="Aptos"/>
                <a:ea typeface="+mj-lt"/>
                <a:cs typeface="+mj-lt"/>
              </a:rPr>
              <a:t>  </a:t>
            </a:r>
            <a:r>
              <a:rPr lang="en-US" sz="2800" err="1">
                <a:latin typeface="Aptos"/>
                <a:ea typeface="+mj-lt"/>
                <a:cs typeface="+mj-lt"/>
              </a:rPr>
              <a:t>Presolve</a:t>
            </a:r>
            <a:r>
              <a:rPr lang="en-US" sz="2800">
                <a:latin typeface="Aptos"/>
                <a:ea typeface="+mj-lt"/>
                <a:cs typeface="+mj-lt"/>
              </a:rPr>
              <a:t> (domain reduction)</a:t>
            </a:r>
            <a:br>
              <a:rPr lang="en-US">
                <a:latin typeface="Aptos"/>
              </a:rPr>
            </a:br>
            <a:r>
              <a:rPr lang="en-US" sz="2800">
                <a:latin typeface="Aptos"/>
                <a:ea typeface="+mj-lt"/>
                <a:cs typeface="+mj-lt"/>
              </a:rPr>
              <a:t>  Expansion of higher-level constraints</a:t>
            </a:r>
            <a:br>
              <a:rPr lang="en-US" sz="2800">
                <a:latin typeface="Aptos"/>
                <a:ea typeface="+mj-lt"/>
                <a:cs typeface="+mj-lt"/>
              </a:rPr>
            </a:br>
            <a:r>
              <a:rPr lang="en-US" sz="2800">
                <a:latin typeface="Aptos"/>
                <a:ea typeface="+mj-lt"/>
                <a:cs typeface="+mj-lt"/>
              </a:rPr>
              <a:t>     Detection of equivalent variables and affine relations</a:t>
            </a:r>
            <a:br>
              <a:rPr lang="en-US" sz="2800">
                <a:latin typeface="Aptos"/>
                <a:ea typeface="+mj-lt"/>
                <a:cs typeface="+mj-lt"/>
              </a:rPr>
            </a:br>
            <a:r>
              <a:rPr lang="en-US" sz="2800">
                <a:latin typeface="Aptos"/>
                <a:ea typeface="+mj-lt"/>
                <a:cs typeface="+mj-lt"/>
              </a:rPr>
              <a:t>  Substitution with canonical representations</a:t>
            </a:r>
            <a:br>
              <a:rPr lang="en-US" sz="2800">
                <a:latin typeface="Aptos"/>
                <a:ea typeface="+mj-lt"/>
                <a:cs typeface="+mj-lt"/>
              </a:rPr>
            </a:br>
            <a:r>
              <a:rPr lang="en-US" sz="2800">
                <a:latin typeface="Aptos"/>
                <a:ea typeface="+mj-lt"/>
                <a:cs typeface="+mj-lt"/>
              </a:rPr>
              <a:t>  Variable probing</a:t>
            </a:r>
            <a:endParaRPr lang="en-US">
              <a:latin typeface="Aptos"/>
            </a:endParaRPr>
          </a:p>
        </p:txBody>
      </p:sp>
      <p:pic>
        <p:nvPicPr>
          <p:cNvPr id="12" name="Graphic 11" descr="Arrow: Straight outline">
            <a:extLst>
              <a:ext uri="{FF2B5EF4-FFF2-40B4-BE49-F238E27FC236}">
                <a16:creationId xmlns:a16="http://schemas.microsoft.com/office/drawing/2014/main" id="{0D0CB71D-7E68-770F-5A19-A1C104A04C0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6200000">
            <a:off x="1495425" y="2247900"/>
            <a:ext cx="914400" cy="914400"/>
          </a:xfrm>
          <a:prstGeom prst="rect">
            <a:avLst/>
          </a:prstGeom>
        </p:spPr>
      </p:pic>
      <p:pic>
        <p:nvPicPr>
          <p:cNvPr id="13" name="Graphic 12" descr="Arrow: Straight outline">
            <a:extLst>
              <a:ext uri="{FF2B5EF4-FFF2-40B4-BE49-F238E27FC236}">
                <a16:creationId xmlns:a16="http://schemas.microsoft.com/office/drawing/2014/main" id="{3E42AF04-FCFE-A228-2F50-620D02A5318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6200000">
            <a:off x="1495424" y="5657850"/>
            <a:ext cx="914400" cy="914400"/>
          </a:xfrm>
          <a:prstGeom prst="rect">
            <a:avLst/>
          </a:prstGeom>
        </p:spPr>
      </p:pic>
      <p:pic>
        <p:nvPicPr>
          <p:cNvPr id="18" name="Graphic 17" descr="Caret Right with solid fill">
            <a:extLst>
              <a:ext uri="{FF2B5EF4-FFF2-40B4-BE49-F238E27FC236}">
                <a16:creationId xmlns:a16="http://schemas.microsoft.com/office/drawing/2014/main" id="{12E3D36D-8436-8257-3CF0-C4801BF62B0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71550" y="3667124"/>
            <a:ext cx="314325" cy="314325"/>
          </a:xfrm>
          <a:prstGeom prst="rect">
            <a:avLst/>
          </a:prstGeom>
        </p:spPr>
      </p:pic>
      <p:pic>
        <p:nvPicPr>
          <p:cNvPr id="21" name="Graphic 20" descr="Caret Right with solid fill">
            <a:extLst>
              <a:ext uri="{FF2B5EF4-FFF2-40B4-BE49-F238E27FC236}">
                <a16:creationId xmlns:a16="http://schemas.microsoft.com/office/drawing/2014/main" id="{897B9504-FC70-4C80-FAB8-E48B473D722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71550" y="4057649"/>
            <a:ext cx="314325" cy="314325"/>
          </a:xfrm>
          <a:prstGeom prst="rect">
            <a:avLst/>
          </a:prstGeom>
        </p:spPr>
      </p:pic>
      <p:pic>
        <p:nvPicPr>
          <p:cNvPr id="22" name="Graphic 21" descr="Caret Right with solid fill">
            <a:extLst>
              <a:ext uri="{FF2B5EF4-FFF2-40B4-BE49-F238E27FC236}">
                <a16:creationId xmlns:a16="http://schemas.microsoft.com/office/drawing/2014/main" id="{F41C4165-7C36-0C19-4E94-56CFC7153FB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71550" y="4448174"/>
            <a:ext cx="314325" cy="314325"/>
          </a:xfrm>
          <a:prstGeom prst="rect">
            <a:avLst/>
          </a:prstGeom>
        </p:spPr>
      </p:pic>
      <p:pic>
        <p:nvPicPr>
          <p:cNvPr id="23" name="Graphic 22" descr="Caret Right with solid fill">
            <a:extLst>
              <a:ext uri="{FF2B5EF4-FFF2-40B4-BE49-F238E27FC236}">
                <a16:creationId xmlns:a16="http://schemas.microsoft.com/office/drawing/2014/main" id="{B56E94D7-70D7-70CA-66F3-7A5E7257542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71550" y="4838699"/>
            <a:ext cx="314325" cy="314325"/>
          </a:xfrm>
          <a:prstGeom prst="rect">
            <a:avLst/>
          </a:prstGeom>
        </p:spPr>
      </p:pic>
      <p:pic>
        <p:nvPicPr>
          <p:cNvPr id="24" name="Graphic 23" descr="Caret Right with solid fill">
            <a:extLst>
              <a:ext uri="{FF2B5EF4-FFF2-40B4-BE49-F238E27FC236}">
                <a16:creationId xmlns:a16="http://schemas.microsoft.com/office/drawing/2014/main" id="{F18C4128-E296-E7E2-AFA9-0CAEEEDC86F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71550" y="5219699"/>
            <a:ext cx="314325" cy="314325"/>
          </a:xfrm>
          <a:prstGeom prst="rect">
            <a:avLst/>
          </a:prstGeom>
        </p:spPr>
      </p:pic>
    </p:spTree>
    <p:extLst>
      <p:ext uri="{BB962C8B-B14F-4D97-AF65-F5344CB8AC3E}">
        <p14:creationId xmlns:p14="http://schemas.microsoft.com/office/powerpoint/2010/main" val="689021926"/>
      </p:ext>
    </p:extLst>
  </p:cSld>
  <p:clrMapOvr>
    <a:overrideClrMapping bg1="dk1" tx1="lt1" bg2="dk2" tx2="lt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a:extLst>
            <a:ext uri="{FF2B5EF4-FFF2-40B4-BE49-F238E27FC236}">
              <a16:creationId xmlns:a16="http://schemas.microsoft.com/office/drawing/2014/main" id="{776611D4-AB24-E0DE-E509-5E65360A016A}"/>
            </a:ext>
          </a:extLst>
        </p:cNvPr>
        <p:cNvGrpSpPr/>
        <p:nvPr/>
      </p:nvGrpSpPr>
      <p:grpSpPr>
        <a:xfrm>
          <a:off x="0" y="0"/>
          <a:ext cx="0" cy="0"/>
          <a:chOff x="0" y="0"/>
          <a:chExt cx="0" cy="0"/>
        </a:xfrm>
      </p:grpSpPr>
      <p:sp>
        <p:nvSpPr>
          <p:cNvPr id="31" name="Rectangle 30">
            <a:extLst>
              <a:ext uri="{FF2B5EF4-FFF2-40B4-BE49-F238E27FC236}">
                <a16:creationId xmlns:a16="http://schemas.microsoft.com/office/drawing/2014/main" id="{F1206755-6FFB-EBDF-014A-5956A70210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Image 6" descr="Une image contenant intérieur, art, bâtiment, musée&#10;&#10;Le contenu généré par l’IA peut être incorrect.">
            <a:extLst>
              <a:ext uri="{FF2B5EF4-FFF2-40B4-BE49-F238E27FC236}">
                <a16:creationId xmlns:a16="http://schemas.microsoft.com/office/drawing/2014/main" id="{01211E8F-D772-94D0-0BF0-0C932C3BD08E}"/>
              </a:ext>
            </a:extLst>
          </p:cNvPr>
          <p:cNvPicPr>
            <a:picLocks noChangeAspect="1"/>
          </p:cNvPicPr>
          <p:nvPr/>
        </p:nvPicPr>
        <p:blipFill>
          <a:blip r:embed="rId2">
            <a:alphaModFix amt="50000"/>
          </a:blip>
          <a:srcRect t="10939" b="4475"/>
          <a:stretch/>
        </p:blipFill>
        <p:spPr>
          <a:xfrm>
            <a:off x="20" y="1"/>
            <a:ext cx="12191980" cy="6857999"/>
          </a:xfrm>
          <a:prstGeom prst="rect">
            <a:avLst/>
          </a:prstGeom>
        </p:spPr>
      </p:pic>
      <p:sp>
        <p:nvSpPr>
          <p:cNvPr id="10" name="Rectangle 9">
            <a:extLst>
              <a:ext uri="{FF2B5EF4-FFF2-40B4-BE49-F238E27FC236}">
                <a16:creationId xmlns:a16="http://schemas.microsoft.com/office/drawing/2014/main" id="{18881A21-B24E-3564-C568-F51B563A81F0}"/>
              </a:ext>
            </a:extLst>
          </p:cNvPr>
          <p:cNvSpPr/>
          <p:nvPr/>
        </p:nvSpPr>
        <p:spPr>
          <a:xfrm>
            <a:off x="352648" y="190349"/>
            <a:ext cx="11586287" cy="6378405"/>
          </a:xfrm>
          <a:prstGeom prst="rect">
            <a:avLst/>
          </a:prstGeom>
          <a:solidFill>
            <a:srgbClr val="000000">
              <a:alpha val="57000"/>
            </a:srgb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fr-FR" b="1"/>
          </a:p>
          <a:p>
            <a:pPr algn="ctr"/>
            <a:endParaRPr lang="fr-FR" b="1"/>
          </a:p>
          <a:p>
            <a:pPr algn="ctr"/>
            <a:endParaRPr lang="fr-FR" b="1"/>
          </a:p>
          <a:p>
            <a:pPr algn="ctr"/>
            <a:endParaRPr lang="fr-FR" b="1"/>
          </a:p>
          <a:p>
            <a:pPr algn="ctr"/>
            <a:endParaRPr lang="fr-FR" b="1"/>
          </a:p>
          <a:p>
            <a:pPr algn="ctr"/>
            <a:endParaRPr lang="fr-FR" b="1"/>
          </a:p>
          <a:p>
            <a:pPr algn="ctr"/>
            <a:endParaRPr lang="fr-FR" b="1"/>
          </a:p>
          <a:p>
            <a:pPr algn="ctr"/>
            <a:endParaRPr lang="fr-FR" b="1"/>
          </a:p>
          <a:p>
            <a:pPr algn="ctr"/>
            <a:endParaRPr lang="fr-FR" b="1"/>
          </a:p>
          <a:p>
            <a:pPr algn="ctr"/>
            <a:endParaRPr lang="fr-FR" b="1"/>
          </a:p>
          <a:p>
            <a:pPr algn="ctr"/>
            <a:endParaRPr lang="fr-FR" b="1"/>
          </a:p>
          <a:p>
            <a:pPr marL="285750" indent="-285750" algn="ctr">
              <a:buFont typeface="Calibri"/>
              <a:buChar char="-"/>
            </a:pPr>
            <a:endParaRPr lang="fr-FR" b="1"/>
          </a:p>
        </p:txBody>
      </p:sp>
      <p:sp>
        <p:nvSpPr>
          <p:cNvPr id="11" name="TextBox 10">
            <a:extLst>
              <a:ext uri="{FF2B5EF4-FFF2-40B4-BE49-F238E27FC236}">
                <a16:creationId xmlns:a16="http://schemas.microsoft.com/office/drawing/2014/main" id="{F1016ECE-6975-C63A-1627-9D6F8887BF38}"/>
              </a:ext>
            </a:extLst>
          </p:cNvPr>
          <p:cNvSpPr txBox="1"/>
          <p:nvPr/>
        </p:nvSpPr>
        <p:spPr>
          <a:xfrm>
            <a:off x="743692" y="310119"/>
            <a:ext cx="49911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b="1">
                <a:latin typeface="Aptos"/>
                <a:ea typeface="+mn-lt"/>
                <a:cs typeface="+mn-lt"/>
              </a:rPr>
              <a:t>Solution Search Steps </a:t>
            </a:r>
            <a:endParaRPr lang="en-US" b="1">
              <a:latin typeface="Aptos"/>
              <a:ea typeface="+mn-lt"/>
              <a:cs typeface="+mn-lt"/>
            </a:endParaRPr>
          </a:p>
        </p:txBody>
      </p:sp>
      <p:sp>
        <p:nvSpPr>
          <p:cNvPr id="3" name="Title 1">
            <a:extLst>
              <a:ext uri="{FF2B5EF4-FFF2-40B4-BE49-F238E27FC236}">
                <a16:creationId xmlns:a16="http://schemas.microsoft.com/office/drawing/2014/main" id="{A6B8EDFF-84CE-6F19-6BF4-A5DEC8140504}"/>
              </a:ext>
            </a:extLst>
          </p:cNvPr>
          <p:cNvSpPr txBox="1">
            <a:spLocks/>
          </p:cNvSpPr>
          <p:nvPr/>
        </p:nvSpPr>
        <p:spPr>
          <a:xfrm>
            <a:off x="745992" y="1012538"/>
            <a:ext cx="10691265" cy="5349354"/>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800" b="1">
                <a:latin typeface="Aptos"/>
                <a:ea typeface="+mj-lt"/>
                <a:cs typeface="+mj-lt"/>
              </a:rPr>
              <a:t>Parallel </a:t>
            </a:r>
            <a:r>
              <a:rPr lang="en-US" sz="2800" b="1" err="1">
                <a:latin typeface="Aptos"/>
                <a:ea typeface="+mj-lt"/>
                <a:cs typeface="+mj-lt"/>
              </a:rPr>
              <a:t>Subsolvers</a:t>
            </a:r>
            <a:br>
              <a:rPr lang="en-US" sz="2800" b="1">
                <a:latin typeface="Aptos"/>
                <a:ea typeface="+mj-lt"/>
                <a:cs typeface="+mj-lt"/>
              </a:rPr>
            </a:br>
            <a:r>
              <a:rPr lang="en-US" sz="2800">
                <a:latin typeface="Aptos"/>
                <a:ea typeface="+mj-lt"/>
                <a:cs typeface="+mj-lt"/>
              </a:rPr>
              <a:t> Multiple solvers run in parallel, each with a unique strategy</a:t>
            </a:r>
            <a:br>
              <a:rPr lang="en-US" sz="2800">
                <a:latin typeface="Aptos"/>
                <a:ea typeface="+mj-lt"/>
                <a:cs typeface="+mj-lt"/>
              </a:rPr>
            </a:br>
            <a:r>
              <a:rPr lang="en-US" sz="2800">
                <a:latin typeface="Aptos"/>
                <a:ea typeface="+mj-lt"/>
                <a:cs typeface="+mj-lt"/>
              </a:rPr>
              <a:t> (e.g., aggressive restarts, focus on bounds, linearized models)</a:t>
            </a:r>
          </a:p>
          <a:p>
            <a:pPr algn="l"/>
            <a:endParaRPr lang="en-US" sz="2800">
              <a:latin typeface="Aptos"/>
              <a:ea typeface="+mj-lt"/>
              <a:cs typeface="+mj-lt"/>
            </a:endParaRPr>
          </a:p>
          <a:p>
            <a:pPr algn="l"/>
            <a:r>
              <a:rPr lang="en-US" sz="2800" b="1">
                <a:latin typeface="Aptos"/>
                <a:ea typeface="+mj-lt"/>
                <a:cs typeface="+mj-lt"/>
              </a:rPr>
              <a:t>Feasibility Searchers</a:t>
            </a:r>
            <a:br>
              <a:rPr lang="en-US" sz="2800" b="1">
                <a:latin typeface="Aptos"/>
                <a:ea typeface="+mj-lt"/>
                <a:cs typeface="+mj-lt"/>
              </a:rPr>
            </a:br>
            <a:r>
              <a:rPr lang="en-US" sz="2800">
                <a:latin typeface="Aptos"/>
                <a:ea typeface="+mj-lt"/>
                <a:cs typeface="+mj-lt"/>
              </a:rPr>
              <a:t> Additional threads aim to quickly find any valid solution</a:t>
            </a:r>
          </a:p>
          <a:p>
            <a:pPr algn="l"/>
            <a:endParaRPr lang="en-US" sz="2800">
              <a:latin typeface="Aptos"/>
              <a:ea typeface="+mj-lt"/>
              <a:cs typeface="+mj-lt"/>
            </a:endParaRPr>
          </a:p>
          <a:p>
            <a:pPr algn="l"/>
            <a:r>
              <a:rPr lang="en-US" sz="2800" b="1">
                <a:latin typeface="Aptos"/>
                <a:ea typeface="+mj-lt"/>
                <a:cs typeface="+mj-lt"/>
              </a:rPr>
              <a:t>Improvement Phase (LNS)</a:t>
            </a:r>
            <a:br>
              <a:rPr lang="en-US" sz="2800" b="1">
                <a:latin typeface="Aptos"/>
                <a:ea typeface="+mj-lt"/>
                <a:cs typeface="+mj-lt"/>
              </a:rPr>
            </a:br>
            <a:r>
              <a:rPr lang="en-US" sz="2800">
                <a:latin typeface="Aptos"/>
                <a:ea typeface="+mj-lt"/>
                <a:cs typeface="+mj-lt"/>
              </a:rPr>
              <a:t> Once feasible, local search heuristics (LNS) take over,</a:t>
            </a:r>
            <a:br>
              <a:rPr lang="en-US" sz="2800">
                <a:latin typeface="Aptos"/>
                <a:ea typeface="+mj-lt"/>
                <a:cs typeface="+mj-lt"/>
              </a:rPr>
            </a:br>
            <a:r>
              <a:rPr lang="en-US" sz="2800">
                <a:latin typeface="Aptos"/>
                <a:ea typeface="+mj-lt"/>
                <a:cs typeface="+mj-lt"/>
              </a:rPr>
              <a:t> rotating strategies in a Round Robin fashion to refine the solution</a:t>
            </a:r>
          </a:p>
          <a:p>
            <a:pPr algn="l"/>
            <a:endParaRPr lang="en-US" sz="2800">
              <a:latin typeface="Aptos"/>
              <a:ea typeface="+mj-lt"/>
              <a:cs typeface="+mj-lt"/>
            </a:endParaRPr>
          </a:p>
          <a:p>
            <a:pPr algn="l"/>
            <a:r>
              <a:rPr lang="en-US" sz="2800" b="1">
                <a:latin typeface="Aptos"/>
                <a:ea typeface="+mj-lt"/>
                <a:cs typeface="+mj-lt"/>
              </a:rPr>
              <a:t>Optimality</a:t>
            </a:r>
            <a:br>
              <a:rPr lang="en-US" sz="2800" b="1">
                <a:latin typeface="Aptos"/>
                <a:ea typeface="+mj-lt"/>
                <a:cs typeface="+mj-lt"/>
              </a:rPr>
            </a:br>
            <a:r>
              <a:rPr lang="en-US" sz="2800">
                <a:latin typeface="Aptos"/>
                <a:ea typeface="+mj-lt"/>
                <a:cs typeface="+mj-lt"/>
              </a:rPr>
              <a:t> Any </a:t>
            </a:r>
            <a:r>
              <a:rPr lang="en-US" sz="2800" err="1">
                <a:latin typeface="Aptos"/>
                <a:ea typeface="+mj-lt"/>
                <a:cs typeface="+mj-lt"/>
              </a:rPr>
              <a:t>subsolver</a:t>
            </a:r>
            <a:r>
              <a:rPr lang="en-US" sz="2800">
                <a:latin typeface="Aptos"/>
                <a:ea typeface="+mj-lt"/>
                <a:cs typeface="+mj-lt"/>
              </a:rPr>
              <a:t> can find the optimal solution, some just get there faster</a:t>
            </a:r>
            <a:endParaRPr lang="en-US" sz="2800">
              <a:latin typeface="Aptos"/>
            </a:endParaRPr>
          </a:p>
        </p:txBody>
      </p:sp>
      <p:pic>
        <p:nvPicPr>
          <p:cNvPr id="6" name="Graphic 5" descr="Caret Right with solid fill">
            <a:extLst>
              <a:ext uri="{FF2B5EF4-FFF2-40B4-BE49-F238E27FC236}">
                <a16:creationId xmlns:a16="http://schemas.microsoft.com/office/drawing/2014/main" id="{02B3ED93-57D4-2A80-50C4-DCD923BB804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52425" y="1400175"/>
            <a:ext cx="390525" cy="390525"/>
          </a:xfrm>
          <a:prstGeom prst="rect">
            <a:avLst/>
          </a:prstGeom>
        </p:spPr>
      </p:pic>
      <p:pic>
        <p:nvPicPr>
          <p:cNvPr id="9" name="Graphic 8" descr="Caret Right with solid fill">
            <a:extLst>
              <a:ext uri="{FF2B5EF4-FFF2-40B4-BE49-F238E27FC236}">
                <a16:creationId xmlns:a16="http://schemas.microsoft.com/office/drawing/2014/main" id="{10DB1587-B993-6196-76A4-74D45728928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52425" y="2905125"/>
            <a:ext cx="390525" cy="390525"/>
          </a:xfrm>
          <a:prstGeom prst="rect">
            <a:avLst/>
          </a:prstGeom>
        </p:spPr>
      </p:pic>
      <p:pic>
        <p:nvPicPr>
          <p:cNvPr id="15" name="Graphic 14" descr="Caret Right with solid fill">
            <a:extLst>
              <a:ext uri="{FF2B5EF4-FFF2-40B4-BE49-F238E27FC236}">
                <a16:creationId xmlns:a16="http://schemas.microsoft.com/office/drawing/2014/main" id="{1C5647EF-53CA-39CD-2248-B5D0219437B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52425" y="4076700"/>
            <a:ext cx="390525" cy="390525"/>
          </a:xfrm>
          <a:prstGeom prst="rect">
            <a:avLst/>
          </a:prstGeom>
        </p:spPr>
      </p:pic>
      <p:pic>
        <p:nvPicPr>
          <p:cNvPr id="17" name="Graphic 16" descr="Caret Right with solid fill">
            <a:extLst>
              <a:ext uri="{FF2B5EF4-FFF2-40B4-BE49-F238E27FC236}">
                <a16:creationId xmlns:a16="http://schemas.microsoft.com/office/drawing/2014/main" id="{3B7DFE06-B7FD-EE3B-B779-AB138A5325B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52425" y="5534025"/>
            <a:ext cx="390525" cy="390525"/>
          </a:xfrm>
          <a:prstGeom prst="rect">
            <a:avLst/>
          </a:prstGeom>
        </p:spPr>
      </p:pic>
    </p:spTree>
    <p:extLst>
      <p:ext uri="{BB962C8B-B14F-4D97-AF65-F5344CB8AC3E}">
        <p14:creationId xmlns:p14="http://schemas.microsoft.com/office/powerpoint/2010/main" val="1194567717"/>
      </p:ext>
    </p:extLst>
  </p:cSld>
  <p:clrMapOvr>
    <a:overrideClrMapping bg1="dk1" tx1="lt1" bg2="dk2" tx2="lt2" accent1="accent1" accent2="accent2" accent3="accent3" accent4="accent4" accent5="accent5" accent6="accent6" hlink="hlink" folHlink="folHlink"/>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a:extLst>
            <a:ext uri="{FF2B5EF4-FFF2-40B4-BE49-F238E27FC236}">
              <a16:creationId xmlns:a16="http://schemas.microsoft.com/office/drawing/2014/main" id="{3C2988ED-5A35-D399-8EB8-0EB3DFF96444}"/>
            </a:ext>
          </a:extLst>
        </p:cNvPr>
        <p:cNvGrpSpPr/>
        <p:nvPr/>
      </p:nvGrpSpPr>
      <p:grpSpPr>
        <a:xfrm>
          <a:off x="0" y="0"/>
          <a:ext cx="0" cy="0"/>
          <a:chOff x="0" y="0"/>
          <a:chExt cx="0" cy="0"/>
        </a:xfrm>
      </p:grpSpPr>
      <p:sp>
        <p:nvSpPr>
          <p:cNvPr id="31" name="Rectangle 30">
            <a:extLst>
              <a:ext uri="{FF2B5EF4-FFF2-40B4-BE49-F238E27FC236}">
                <a16:creationId xmlns:a16="http://schemas.microsoft.com/office/drawing/2014/main" id="{E3EBAED4-2934-DB55-7215-628174B2DA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Image 6" descr="Une image contenant intérieur, art, bâtiment, musée&#10;&#10;Le contenu généré par l’IA peut être incorrect.">
            <a:extLst>
              <a:ext uri="{FF2B5EF4-FFF2-40B4-BE49-F238E27FC236}">
                <a16:creationId xmlns:a16="http://schemas.microsoft.com/office/drawing/2014/main" id="{4B1A8CD2-CA12-4C4C-D224-FD5BC212ADD9}"/>
              </a:ext>
            </a:extLst>
          </p:cNvPr>
          <p:cNvPicPr>
            <a:picLocks noChangeAspect="1"/>
          </p:cNvPicPr>
          <p:nvPr/>
        </p:nvPicPr>
        <p:blipFill>
          <a:blip r:embed="rId2">
            <a:alphaModFix amt="50000"/>
          </a:blip>
          <a:srcRect t="10939" b="4475"/>
          <a:stretch/>
        </p:blipFill>
        <p:spPr>
          <a:xfrm>
            <a:off x="-1178" y="-1827"/>
            <a:ext cx="12191980" cy="6857999"/>
          </a:xfrm>
          <a:prstGeom prst="rect">
            <a:avLst/>
          </a:prstGeom>
        </p:spPr>
      </p:pic>
      <p:sp>
        <p:nvSpPr>
          <p:cNvPr id="9" name="ZoneTexte 8">
            <a:extLst>
              <a:ext uri="{FF2B5EF4-FFF2-40B4-BE49-F238E27FC236}">
                <a16:creationId xmlns:a16="http://schemas.microsoft.com/office/drawing/2014/main" id="{9693C63A-22C8-9D38-B0BE-8E59376869E1}"/>
              </a:ext>
            </a:extLst>
          </p:cNvPr>
          <p:cNvSpPr txBox="1"/>
          <p:nvPr/>
        </p:nvSpPr>
        <p:spPr>
          <a:xfrm>
            <a:off x="11003104" y="6224226"/>
            <a:ext cx="1378081"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sz="1400" i="1"/>
              <a:t>Bourse du Commerce</a:t>
            </a:r>
          </a:p>
        </p:txBody>
      </p:sp>
      <p:sp>
        <p:nvSpPr>
          <p:cNvPr id="10" name="Rectangle 9">
            <a:extLst>
              <a:ext uri="{FF2B5EF4-FFF2-40B4-BE49-F238E27FC236}">
                <a16:creationId xmlns:a16="http://schemas.microsoft.com/office/drawing/2014/main" id="{21F24878-E7AE-5AF8-52C9-6F12476E8D47}"/>
              </a:ext>
            </a:extLst>
          </p:cNvPr>
          <p:cNvSpPr/>
          <p:nvPr/>
        </p:nvSpPr>
        <p:spPr>
          <a:xfrm>
            <a:off x="2669539" y="705213"/>
            <a:ext cx="7498261" cy="5799182"/>
          </a:xfrm>
          <a:prstGeom prst="rect">
            <a:avLst/>
          </a:prstGeom>
          <a:solidFill>
            <a:srgbClr val="000000">
              <a:alpha val="57000"/>
            </a:srgb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a:p>
            <a:pPr algn="ctr"/>
            <a:endParaRPr lang="fr-FR"/>
          </a:p>
          <a:p>
            <a:pPr algn="ctr"/>
            <a:endParaRPr lang="fr-FR"/>
          </a:p>
          <a:p>
            <a:pPr algn="ctr"/>
            <a:endParaRPr lang="fr-FR"/>
          </a:p>
          <a:p>
            <a:pPr algn="ctr"/>
            <a:endParaRPr lang="fr-FR"/>
          </a:p>
          <a:p>
            <a:pPr algn="ctr"/>
            <a:endParaRPr lang="fr-FR"/>
          </a:p>
          <a:p>
            <a:pPr algn="ctr"/>
            <a:endParaRPr lang="fr-FR"/>
          </a:p>
          <a:p>
            <a:pPr algn="ctr"/>
            <a:endParaRPr lang="fr-FR"/>
          </a:p>
          <a:p>
            <a:pPr algn="ctr"/>
            <a:endParaRPr lang="fr-FR"/>
          </a:p>
          <a:p>
            <a:pPr algn="ctr"/>
            <a:endParaRPr lang="fr-FR"/>
          </a:p>
          <a:p>
            <a:pPr algn="ctr"/>
            <a:endParaRPr lang="fr-FR"/>
          </a:p>
          <a:p>
            <a:pPr algn="ctr"/>
            <a:endParaRPr lang="fr-FR"/>
          </a:p>
          <a:p>
            <a:pPr marL="285750" indent="-285750" algn="ctr">
              <a:buFont typeface="Calibri"/>
              <a:buChar char="-"/>
            </a:pPr>
            <a:endParaRPr lang="fr-FR"/>
          </a:p>
        </p:txBody>
      </p:sp>
      <p:graphicFrame>
        <p:nvGraphicFramePr>
          <p:cNvPr id="27" name="Content Placeholder 2">
            <a:extLst>
              <a:ext uri="{FF2B5EF4-FFF2-40B4-BE49-F238E27FC236}">
                <a16:creationId xmlns:a16="http://schemas.microsoft.com/office/drawing/2014/main" id="{8FD64855-996E-DE3C-8703-FF53A2032303}"/>
              </a:ext>
            </a:extLst>
          </p:cNvPr>
          <p:cNvGraphicFramePr>
            <a:graphicFrameLocks/>
          </p:cNvGraphicFramePr>
          <p:nvPr>
            <p:extLst>
              <p:ext uri="{D42A27DB-BD31-4B8C-83A1-F6EECF244321}">
                <p14:modId xmlns:p14="http://schemas.microsoft.com/office/powerpoint/2010/main" val="1819026363"/>
              </p:ext>
            </p:extLst>
          </p:nvPr>
        </p:nvGraphicFramePr>
        <p:xfrm>
          <a:off x="2788920" y="1988185"/>
          <a:ext cx="7264400" cy="373665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4" name="ZoneTexte 73">
            <a:extLst>
              <a:ext uri="{FF2B5EF4-FFF2-40B4-BE49-F238E27FC236}">
                <a16:creationId xmlns:a16="http://schemas.microsoft.com/office/drawing/2014/main" id="{A31EFE91-32FD-02B4-4455-DE7AC02AE0CB}"/>
              </a:ext>
            </a:extLst>
          </p:cNvPr>
          <p:cNvSpPr txBox="1"/>
          <p:nvPr/>
        </p:nvSpPr>
        <p:spPr>
          <a:xfrm>
            <a:off x="2947801" y="1239344"/>
            <a:ext cx="291662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fr-FR" sz="3200" b="1" err="1">
                <a:latin typeface="Modern No. 20"/>
              </a:rPr>
              <a:t>Outline</a:t>
            </a:r>
            <a:endParaRPr lang="fr-FR" sz="3200" b="1">
              <a:latin typeface="Modern No. 20"/>
            </a:endParaRPr>
          </a:p>
        </p:txBody>
      </p:sp>
      <p:sp>
        <p:nvSpPr>
          <p:cNvPr id="29" name="Title 1">
            <a:extLst>
              <a:ext uri="{FF2B5EF4-FFF2-40B4-BE49-F238E27FC236}">
                <a16:creationId xmlns:a16="http://schemas.microsoft.com/office/drawing/2014/main" id="{412CE4FC-981D-5364-008A-A583158B8E03}"/>
              </a:ext>
            </a:extLst>
          </p:cNvPr>
          <p:cNvSpPr>
            <a:spLocks noGrp="1"/>
          </p:cNvSpPr>
          <p:nvPr>
            <p:ph type="ctrTitle"/>
          </p:nvPr>
        </p:nvSpPr>
        <p:spPr>
          <a:xfrm>
            <a:off x="-8495270" y="1039984"/>
            <a:ext cx="9144000" cy="2900518"/>
          </a:xfrm>
        </p:spPr>
        <p:txBody>
          <a:bodyPr>
            <a:normAutofit/>
          </a:bodyPr>
          <a:lstStyle/>
          <a:p>
            <a:r>
              <a:rPr lang="en-US">
                <a:solidFill>
                  <a:srgbClr val="FFFFFF"/>
                </a:solidFill>
                <a:latin typeface="Modern No. 20"/>
              </a:rPr>
              <a:t>Portfolio Optimization</a:t>
            </a:r>
          </a:p>
        </p:txBody>
      </p:sp>
      <p:sp>
        <p:nvSpPr>
          <p:cNvPr id="34" name="Sous-titre 33">
            <a:extLst>
              <a:ext uri="{FF2B5EF4-FFF2-40B4-BE49-F238E27FC236}">
                <a16:creationId xmlns:a16="http://schemas.microsoft.com/office/drawing/2014/main" id="{EA648F6C-48DD-E272-DD64-7C2D4056F583}"/>
              </a:ext>
            </a:extLst>
          </p:cNvPr>
          <p:cNvSpPr>
            <a:spLocks noGrp="1"/>
          </p:cNvSpPr>
          <p:nvPr>
            <p:ph type="subTitle" idx="1"/>
          </p:nvPr>
        </p:nvSpPr>
        <p:spPr/>
        <p:txBody>
          <a:bodyPr/>
          <a:lstStyle/>
          <a:p>
            <a:endParaRPr lang="fr-FR"/>
          </a:p>
        </p:txBody>
      </p:sp>
      <p:sp>
        <p:nvSpPr>
          <p:cNvPr id="64" name="Subtitle 2">
            <a:extLst>
              <a:ext uri="{FF2B5EF4-FFF2-40B4-BE49-F238E27FC236}">
                <a16:creationId xmlns:a16="http://schemas.microsoft.com/office/drawing/2014/main" id="{F355D88A-ABB1-5C0C-57EF-ACF088F62665}"/>
              </a:ext>
            </a:extLst>
          </p:cNvPr>
          <p:cNvSpPr txBox="1">
            <a:spLocks/>
          </p:cNvSpPr>
          <p:nvPr/>
        </p:nvSpPr>
        <p:spPr>
          <a:xfrm>
            <a:off x="1524000" y="7310377"/>
            <a:ext cx="9144000" cy="1098395"/>
          </a:xfrm>
          <a:prstGeom prst="rect">
            <a:avLst/>
          </a:prstGeom>
        </p:spPr>
        <p:txBody>
          <a:bodyPr vert="horz" lIns="91440" tIns="45720" rIns="91440" bIns="45720" rtlCol="0" anchor="t">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900" b="1">
                <a:solidFill>
                  <a:srgbClr val="FFFFFF"/>
                </a:solidFill>
              </a:rPr>
              <a:t>Mateo Lelong</a:t>
            </a:r>
          </a:p>
          <a:p>
            <a:r>
              <a:rPr lang="en-US" sz="900" b="1">
                <a:solidFill>
                  <a:srgbClr val="FFFFFF"/>
                </a:solidFill>
              </a:rPr>
              <a:t>Samy </a:t>
            </a:r>
            <a:r>
              <a:rPr lang="en-US" sz="900" b="1" err="1">
                <a:solidFill>
                  <a:srgbClr val="FFFFFF"/>
                </a:solidFill>
              </a:rPr>
              <a:t>Yacef</a:t>
            </a:r>
            <a:endParaRPr lang="en-US" sz="900" b="1">
              <a:solidFill>
                <a:srgbClr val="FFFFFF"/>
              </a:solidFill>
            </a:endParaRPr>
          </a:p>
          <a:p>
            <a:r>
              <a:rPr lang="en-US" sz="900" b="1">
                <a:solidFill>
                  <a:srgbClr val="FFFFFF"/>
                </a:solidFill>
              </a:rPr>
              <a:t>Maxim </a:t>
            </a:r>
            <a:r>
              <a:rPr lang="en-US" sz="900" b="1" err="1">
                <a:solidFill>
                  <a:srgbClr val="FFFFFF"/>
                </a:solidFill>
              </a:rPr>
              <a:t>Bocquillion</a:t>
            </a:r>
          </a:p>
          <a:p>
            <a:r>
              <a:rPr lang="en-US" sz="900" b="1">
                <a:solidFill>
                  <a:srgbClr val="FFFFFF"/>
                </a:solidFill>
              </a:rPr>
              <a:t>Aurélien </a:t>
            </a:r>
            <a:r>
              <a:rPr lang="en-US" sz="900" b="1" err="1">
                <a:solidFill>
                  <a:srgbClr val="FFFFFF"/>
                </a:solidFill>
              </a:rPr>
              <a:t>Daudin</a:t>
            </a:r>
            <a:endParaRPr lang="en-US" sz="900" b="1">
              <a:solidFill>
                <a:srgbClr val="FFFFFF"/>
              </a:solidFill>
            </a:endParaRPr>
          </a:p>
          <a:p>
            <a:r>
              <a:rPr lang="en-US" sz="900" b="1">
                <a:solidFill>
                  <a:srgbClr val="FFFFFF"/>
                </a:solidFill>
              </a:rPr>
              <a:t>Khaled Mili</a:t>
            </a:r>
          </a:p>
        </p:txBody>
      </p:sp>
    </p:spTree>
    <p:extLst>
      <p:ext uri="{BB962C8B-B14F-4D97-AF65-F5344CB8AC3E}">
        <p14:creationId xmlns:p14="http://schemas.microsoft.com/office/powerpoint/2010/main" val="5834360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a:extLst>
            <a:ext uri="{FF2B5EF4-FFF2-40B4-BE49-F238E27FC236}">
              <a16:creationId xmlns:a16="http://schemas.microsoft.com/office/drawing/2014/main" id="{AF78CDBE-4F6C-D93C-3847-95B6446A3C46}"/>
            </a:ext>
          </a:extLst>
        </p:cNvPr>
        <p:cNvGrpSpPr/>
        <p:nvPr/>
      </p:nvGrpSpPr>
      <p:grpSpPr>
        <a:xfrm>
          <a:off x="0" y="0"/>
          <a:ext cx="0" cy="0"/>
          <a:chOff x="0" y="0"/>
          <a:chExt cx="0" cy="0"/>
        </a:xfrm>
      </p:grpSpPr>
      <p:sp>
        <p:nvSpPr>
          <p:cNvPr id="31" name="Rectangle 30">
            <a:extLst>
              <a:ext uri="{FF2B5EF4-FFF2-40B4-BE49-F238E27FC236}">
                <a16:creationId xmlns:a16="http://schemas.microsoft.com/office/drawing/2014/main" id="{88C2CC90-CD60-E872-FACC-1D8D139C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Image 6" descr="Une image contenant intérieur, art, bâtiment, musée&#10;&#10;Le contenu généré par l’IA peut être incorrect.">
            <a:extLst>
              <a:ext uri="{FF2B5EF4-FFF2-40B4-BE49-F238E27FC236}">
                <a16:creationId xmlns:a16="http://schemas.microsoft.com/office/drawing/2014/main" id="{C661523D-0748-36BC-1210-B29417D4066E}"/>
              </a:ext>
            </a:extLst>
          </p:cNvPr>
          <p:cNvPicPr>
            <a:picLocks noChangeAspect="1"/>
          </p:cNvPicPr>
          <p:nvPr/>
        </p:nvPicPr>
        <p:blipFill>
          <a:blip r:embed="rId2">
            <a:alphaModFix amt="50000"/>
          </a:blip>
          <a:srcRect t="10939" b="4475"/>
          <a:stretch/>
        </p:blipFill>
        <p:spPr>
          <a:xfrm>
            <a:off x="20" y="1"/>
            <a:ext cx="12191980" cy="6857999"/>
          </a:xfrm>
          <a:prstGeom prst="rect">
            <a:avLst/>
          </a:prstGeom>
        </p:spPr>
      </p:pic>
      <p:sp>
        <p:nvSpPr>
          <p:cNvPr id="10" name="Rectangle 9">
            <a:extLst>
              <a:ext uri="{FF2B5EF4-FFF2-40B4-BE49-F238E27FC236}">
                <a16:creationId xmlns:a16="http://schemas.microsoft.com/office/drawing/2014/main" id="{0CA2CFCE-1EC6-C33A-C96A-1F722793E752}"/>
              </a:ext>
            </a:extLst>
          </p:cNvPr>
          <p:cNvSpPr/>
          <p:nvPr/>
        </p:nvSpPr>
        <p:spPr>
          <a:xfrm>
            <a:off x="352648" y="190349"/>
            <a:ext cx="11586287" cy="6378405"/>
          </a:xfrm>
          <a:prstGeom prst="rect">
            <a:avLst/>
          </a:prstGeom>
          <a:solidFill>
            <a:srgbClr val="000000">
              <a:alpha val="57000"/>
            </a:srgb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fr-FR" b="1"/>
          </a:p>
          <a:p>
            <a:pPr algn="ctr"/>
            <a:endParaRPr lang="fr-FR" b="1"/>
          </a:p>
          <a:p>
            <a:pPr algn="ctr"/>
            <a:endParaRPr lang="fr-FR" b="1"/>
          </a:p>
          <a:p>
            <a:pPr algn="ctr"/>
            <a:endParaRPr lang="fr-FR" b="1"/>
          </a:p>
          <a:p>
            <a:pPr algn="ctr"/>
            <a:endParaRPr lang="fr-FR" b="1"/>
          </a:p>
          <a:p>
            <a:pPr algn="ctr"/>
            <a:endParaRPr lang="fr-FR" b="1"/>
          </a:p>
          <a:p>
            <a:pPr algn="ctr"/>
            <a:endParaRPr lang="fr-FR" b="1"/>
          </a:p>
          <a:p>
            <a:pPr algn="ctr"/>
            <a:endParaRPr lang="fr-FR" b="1"/>
          </a:p>
          <a:p>
            <a:pPr algn="ctr"/>
            <a:endParaRPr lang="fr-FR" b="1"/>
          </a:p>
          <a:p>
            <a:pPr algn="ctr"/>
            <a:endParaRPr lang="fr-FR" b="1"/>
          </a:p>
          <a:p>
            <a:pPr algn="ctr"/>
            <a:endParaRPr lang="fr-FR" b="1"/>
          </a:p>
          <a:p>
            <a:pPr marL="285750" indent="-285750" algn="ctr">
              <a:buFont typeface="Calibri"/>
              <a:buChar char="-"/>
            </a:pPr>
            <a:endParaRPr lang="fr-FR" b="1"/>
          </a:p>
        </p:txBody>
      </p:sp>
      <p:sp>
        <p:nvSpPr>
          <p:cNvPr id="11" name="TextBox 10">
            <a:extLst>
              <a:ext uri="{FF2B5EF4-FFF2-40B4-BE49-F238E27FC236}">
                <a16:creationId xmlns:a16="http://schemas.microsoft.com/office/drawing/2014/main" id="{AA08A585-0FC7-E59B-62D1-F298ABD137A3}"/>
              </a:ext>
            </a:extLst>
          </p:cNvPr>
          <p:cNvSpPr txBox="1"/>
          <p:nvPr/>
        </p:nvSpPr>
        <p:spPr>
          <a:xfrm>
            <a:off x="555545" y="358920"/>
            <a:ext cx="11077692"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b="1">
                <a:latin typeface="Aptos Display"/>
                <a:ea typeface="+mn-lt"/>
                <a:cs typeface="+mn-lt"/>
              </a:rPr>
              <a:t>MILP/MINLP : Mixed Integers (Non-)Linear Programming</a:t>
            </a:r>
          </a:p>
        </p:txBody>
      </p:sp>
      <p:sp>
        <p:nvSpPr>
          <p:cNvPr id="3" name="Title 1">
            <a:extLst>
              <a:ext uri="{FF2B5EF4-FFF2-40B4-BE49-F238E27FC236}">
                <a16:creationId xmlns:a16="http://schemas.microsoft.com/office/drawing/2014/main" id="{95E9CB8B-C046-5B8D-3B93-DCA317A6B4EC}"/>
              </a:ext>
            </a:extLst>
          </p:cNvPr>
          <p:cNvSpPr txBox="1">
            <a:spLocks/>
          </p:cNvSpPr>
          <p:nvPr/>
        </p:nvSpPr>
        <p:spPr>
          <a:xfrm>
            <a:off x="943548" y="1228907"/>
            <a:ext cx="10691265" cy="5349354"/>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800" b="1">
                <a:latin typeface="Aptos"/>
              </a:rPr>
              <a:t>Integer Constraints</a:t>
            </a:r>
          </a:p>
          <a:p>
            <a:pPr algn="l"/>
            <a:r>
              <a:rPr lang="en-US" sz="2800">
                <a:latin typeface="Aptos"/>
                <a:ea typeface="+mj-lt"/>
                <a:cs typeface="+mj-lt"/>
              </a:rPr>
              <a:t>Binary Constraints (Do I select the asset ? Yes or No = 1 or 0)</a:t>
            </a:r>
          </a:p>
          <a:p>
            <a:pPr algn="l"/>
            <a:endParaRPr lang="en-US" sz="2800">
              <a:latin typeface="Aptos"/>
              <a:ea typeface="+mj-lt"/>
              <a:cs typeface="+mj-lt"/>
            </a:endParaRPr>
          </a:p>
          <a:p>
            <a:pPr algn="l"/>
            <a:r>
              <a:rPr lang="en-US" sz="2800" b="1">
                <a:ea typeface="+mj-lt"/>
                <a:cs typeface="+mj-lt"/>
              </a:rPr>
              <a:t>Karush-Kuhn-Tucker (KKT) conditions</a:t>
            </a:r>
            <a:endParaRPr lang="en-US">
              <a:ea typeface="+mj-lt"/>
              <a:cs typeface="+mj-lt"/>
            </a:endParaRPr>
          </a:p>
          <a:p>
            <a:pPr algn="l"/>
            <a:r>
              <a:rPr lang="en-US" sz="2800">
                <a:ea typeface="+mj-lt"/>
                <a:cs typeface="+mj-lt"/>
              </a:rPr>
              <a:t>Define the feasibility space, describe the optimality</a:t>
            </a:r>
            <a:endParaRPr lang="en-US" sz="2800">
              <a:latin typeface="Aptos Display"/>
              <a:ea typeface="+mj-lt"/>
              <a:cs typeface="+mj-lt"/>
            </a:endParaRPr>
          </a:p>
          <a:p>
            <a:pPr algn="l"/>
            <a:endParaRPr lang="en-US" sz="2800">
              <a:latin typeface="Aptos Display"/>
              <a:ea typeface="+mj-lt"/>
              <a:cs typeface="+mj-lt"/>
            </a:endParaRPr>
          </a:p>
          <a:p>
            <a:pPr algn="l"/>
            <a:r>
              <a:rPr lang="en-US" sz="2800" b="1">
                <a:latin typeface="Aptos"/>
                <a:ea typeface="+mj-lt"/>
                <a:cs typeface="+mj-lt"/>
              </a:rPr>
              <a:t>Newton's Method</a:t>
            </a:r>
            <a:br>
              <a:rPr lang="en-US" sz="2800" b="1">
                <a:latin typeface="Aptos"/>
                <a:ea typeface="+mj-lt"/>
                <a:cs typeface="+mj-lt"/>
              </a:rPr>
            </a:br>
            <a:r>
              <a:rPr lang="en-US" sz="2800">
                <a:latin typeface="Aptos"/>
                <a:ea typeface="+mj-lt"/>
                <a:cs typeface="+mj-lt"/>
              </a:rPr>
              <a:t> Iterative method to solve the KKT system matrix and find an approximation of the roots</a:t>
            </a:r>
            <a:endParaRPr lang="en-US"/>
          </a:p>
          <a:p>
            <a:pPr algn="l"/>
            <a:endParaRPr lang="en-US" sz="2800">
              <a:latin typeface="Aptos"/>
              <a:ea typeface="+mj-lt"/>
              <a:cs typeface="+mj-lt"/>
            </a:endParaRPr>
          </a:p>
          <a:p>
            <a:pPr algn="l"/>
            <a:r>
              <a:rPr lang="en-US" sz="2800" b="1">
                <a:ea typeface="+mj-lt"/>
                <a:cs typeface="+mj-lt"/>
              </a:rPr>
              <a:t>Search direction</a:t>
            </a:r>
            <a:br>
              <a:rPr lang="en-US" sz="2800" b="1">
                <a:latin typeface="Aptos"/>
                <a:ea typeface="+mj-lt"/>
                <a:cs typeface="+mj-lt"/>
              </a:rPr>
            </a:br>
            <a:r>
              <a:rPr lang="en-US" sz="2800">
                <a:latin typeface="Aptos"/>
                <a:ea typeface="+mj-lt"/>
                <a:cs typeface="+mj-lt"/>
              </a:rPr>
              <a:t> Solving </a:t>
            </a:r>
            <a:r>
              <a:rPr lang="en-US" sz="2800" err="1">
                <a:ea typeface="+mj-lt"/>
                <a:cs typeface="+mj-lt"/>
              </a:rPr>
              <a:t>Δx</a:t>
            </a:r>
            <a:r>
              <a:rPr lang="en-US" sz="2800">
                <a:ea typeface="+mj-lt"/>
                <a:cs typeface="+mj-lt"/>
              </a:rPr>
              <a:t> = Tells the optimizer where and how far to move</a:t>
            </a:r>
            <a:endParaRPr lang="en-US"/>
          </a:p>
          <a:p>
            <a:pPr algn="l"/>
            <a:endParaRPr lang="en-US" sz="2800">
              <a:latin typeface="Aptos"/>
              <a:ea typeface="+mj-lt"/>
              <a:cs typeface="+mj-lt"/>
            </a:endParaRPr>
          </a:p>
        </p:txBody>
      </p:sp>
      <p:pic>
        <p:nvPicPr>
          <p:cNvPr id="5" name="Graphic 4" descr="Caret Right with solid fill">
            <a:extLst>
              <a:ext uri="{FF2B5EF4-FFF2-40B4-BE49-F238E27FC236}">
                <a16:creationId xmlns:a16="http://schemas.microsoft.com/office/drawing/2014/main" id="{5B43720F-116F-887E-C668-A7475724334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61832" y="1710619"/>
            <a:ext cx="390525" cy="390525"/>
          </a:xfrm>
          <a:prstGeom prst="rect">
            <a:avLst/>
          </a:prstGeom>
        </p:spPr>
      </p:pic>
      <p:pic>
        <p:nvPicPr>
          <p:cNvPr id="6" name="Graphic 5" descr="Caret Right with solid fill">
            <a:extLst>
              <a:ext uri="{FF2B5EF4-FFF2-40B4-BE49-F238E27FC236}">
                <a16:creationId xmlns:a16="http://schemas.microsoft.com/office/drawing/2014/main" id="{7B382264-50A3-8883-19C6-BC92AD3C0CB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61832" y="2783063"/>
            <a:ext cx="390525" cy="390525"/>
          </a:xfrm>
          <a:prstGeom prst="rect">
            <a:avLst/>
          </a:prstGeom>
        </p:spPr>
      </p:pic>
      <p:pic>
        <p:nvPicPr>
          <p:cNvPr id="8" name="Graphic 7" descr="Caret Right with solid fill">
            <a:extLst>
              <a:ext uri="{FF2B5EF4-FFF2-40B4-BE49-F238E27FC236}">
                <a16:creationId xmlns:a16="http://schemas.microsoft.com/office/drawing/2014/main" id="{64F77DBC-2FBB-458A-6591-5F2CDFFA924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61832" y="3977804"/>
            <a:ext cx="390525" cy="390525"/>
          </a:xfrm>
          <a:prstGeom prst="rect">
            <a:avLst/>
          </a:prstGeom>
        </p:spPr>
      </p:pic>
      <p:pic>
        <p:nvPicPr>
          <p:cNvPr id="9" name="Graphic 8" descr="Caret Right with solid fill">
            <a:extLst>
              <a:ext uri="{FF2B5EF4-FFF2-40B4-BE49-F238E27FC236}">
                <a16:creationId xmlns:a16="http://schemas.microsoft.com/office/drawing/2014/main" id="{F32C4338-33B9-5A78-792B-3A31FA12350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61832" y="5473582"/>
            <a:ext cx="390525" cy="390525"/>
          </a:xfrm>
          <a:prstGeom prst="rect">
            <a:avLst/>
          </a:prstGeom>
        </p:spPr>
      </p:pic>
    </p:spTree>
    <p:extLst>
      <p:ext uri="{BB962C8B-B14F-4D97-AF65-F5344CB8AC3E}">
        <p14:creationId xmlns:p14="http://schemas.microsoft.com/office/powerpoint/2010/main" val="3039822639"/>
      </p:ext>
    </p:extLst>
  </p:cSld>
  <p:clrMapOvr>
    <a:overrideClrMapping bg1="dk1" tx1="lt1" bg2="dk2" tx2="lt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a:extLst>
            <a:ext uri="{FF2B5EF4-FFF2-40B4-BE49-F238E27FC236}">
              <a16:creationId xmlns:a16="http://schemas.microsoft.com/office/drawing/2014/main" id="{0E33E41B-4F29-62DB-7085-60C58BF6FF77}"/>
            </a:ext>
          </a:extLst>
        </p:cNvPr>
        <p:cNvGrpSpPr/>
        <p:nvPr/>
      </p:nvGrpSpPr>
      <p:grpSpPr>
        <a:xfrm>
          <a:off x="0" y="0"/>
          <a:ext cx="0" cy="0"/>
          <a:chOff x="0" y="0"/>
          <a:chExt cx="0" cy="0"/>
        </a:xfrm>
      </p:grpSpPr>
      <p:sp>
        <p:nvSpPr>
          <p:cNvPr id="31" name="Rectangle 30">
            <a:extLst>
              <a:ext uri="{FF2B5EF4-FFF2-40B4-BE49-F238E27FC236}">
                <a16:creationId xmlns:a16="http://schemas.microsoft.com/office/drawing/2014/main" id="{CD980D37-E17E-037D-3FE4-D7D5F0BED0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Image 6" descr="Une image contenant intérieur, art, bâtiment, musée&#10;&#10;Le contenu généré par l’IA peut être incorrect.">
            <a:extLst>
              <a:ext uri="{FF2B5EF4-FFF2-40B4-BE49-F238E27FC236}">
                <a16:creationId xmlns:a16="http://schemas.microsoft.com/office/drawing/2014/main" id="{005ED9BA-EA2C-E63F-3801-2BDF8EFDF21D}"/>
              </a:ext>
            </a:extLst>
          </p:cNvPr>
          <p:cNvPicPr>
            <a:picLocks noChangeAspect="1"/>
          </p:cNvPicPr>
          <p:nvPr/>
        </p:nvPicPr>
        <p:blipFill>
          <a:blip r:embed="rId2">
            <a:alphaModFix amt="50000"/>
          </a:blip>
          <a:srcRect t="10939" b="4475"/>
          <a:stretch/>
        </p:blipFill>
        <p:spPr>
          <a:xfrm>
            <a:off x="20" y="1"/>
            <a:ext cx="12191980" cy="6857999"/>
          </a:xfrm>
          <a:prstGeom prst="rect">
            <a:avLst/>
          </a:prstGeom>
        </p:spPr>
      </p:pic>
      <p:sp>
        <p:nvSpPr>
          <p:cNvPr id="10" name="Rectangle 9">
            <a:extLst>
              <a:ext uri="{FF2B5EF4-FFF2-40B4-BE49-F238E27FC236}">
                <a16:creationId xmlns:a16="http://schemas.microsoft.com/office/drawing/2014/main" id="{BB7F610E-F489-35D0-A081-977D2CB2A406}"/>
              </a:ext>
            </a:extLst>
          </p:cNvPr>
          <p:cNvSpPr/>
          <p:nvPr/>
        </p:nvSpPr>
        <p:spPr>
          <a:xfrm>
            <a:off x="352648" y="190349"/>
            <a:ext cx="11586287" cy="6378405"/>
          </a:xfrm>
          <a:prstGeom prst="rect">
            <a:avLst/>
          </a:prstGeom>
          <a:solidFill>
            <a:srgbClr val="000000">
              <a:alpha val="57000"/>
            </a:srgb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fr-FR" b="1"/>
          </a:p>
          <a:p>
            <a:pPr algn="ctr"/>
            <a:endParaRPr lang="fr-FR" b="1"/>
          </a:p>
          <a:p>
            <a:pPr algn="ctr"/>
            <a:endParaRPr lang="fr-FR" b="1"/>
          </a:p>
          <a:p>
            <a:pPr algn="ctr"/>
            <a:endParaRPr lang="fr-FR" b="1"/>
          </a:p>
          <a:p>
            <a:pPr algn="ctr"/>
            <a:endParaRPr lang="fr-FR" b="1"/>
          </a:p>
          <a:p>
            <a:pPr algn="ctr"/>
            <a:endParaRPr lang="fr-FR" b="1"/>
          </a:p>
          <a:p>
            <a:pPr algn="ctr"/>
            <a:endParaRPr lang="fr-FR" b="1"/>
          </a:p>
          <a:p>
            <a:pPr algn="ctr"/>
            <a:endParaRPr lang="fr-FR" b="1"/>
          </a:p>
          <a:p>
            <a:pPr algn="ctr"/>
            <a:endParaRPr lang="fr-FR" b="1"/>
          </a:p>
          <a:p>
            <a:pPr algn="ctr"/>
            <a:endParaRPr lang="fr-FR" b="1"/>
          </a:p>
          <a:p>
            <a:pPr algn="ctr"/>
            <a:endParaRPr lang="fr-FR" b="1"/>
          </a:p>
          <a:p>
            <a:pPr marL="285750" indent="-285750" algn="ctr">
              <a:buFont typeface="Calibri"/>
              <a:buChar char="-"/>
            </a:pPr>
            <a:endParaRPr lang="fr-FR" b="1"/>
          </a:p>
        </p:txBody>
      </p:sp>
      <p:sp>
        <p:nvSpPr>
          <p:cNvPr id="11" name="TextBox 10">
            <a:extLst>
              <a:ext uri="{FF2B5EF4-FFF2-40B4-BE49-F238E27FC236}">
                <a16:creationId xmlns:a16="http://schemas.microsoft.com/office/drawing/2014/main" id="{ECB03775-11FE-ACC7-66B1-F14CAECAC872}"/>
              </a:ext>
            </a:extLst>
          </p:cNvPr>
          <p:cNvSpPr txBox="1"/>
          <p:nvPr/>
        </p:nvSpPr>
        <p:spPr>
          <a:xfrm>
            <a:off x="555545" y="358920"/>
            <a:ext cx="11077692"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b="1">
                <a:latin typeface="Aptos Display"/>
                <a:ea typeface="+mn-lt"/>
                <a:cs typeface="+mn-lt"/>
              </a:rPr>
              <a:t>MILP/MINLP : Mixed Integers (Non-)Linear Programming</a:t>
            </a:r>
          </a:p>
        </p:txBody>
      </p:sp>
      <p:pic>
        <p:nvPicPr>
          <p:cNvPr id="12" name="Picture 11" descr="A blue and green spiral with arrows&#10;&#10;AI-generated content may be incorrect.">
            <a:extLst>
              <a:ext uri="{FF2B5EF4-FFF2-40B4-BE49-F238E27FC236}">
                <a16:creationId xmlns:a16="http://schemas.microsoft.com/office/drawing/2014/main" id="{21B12591-66C1-F3B4-C6A4-0861FFA16938}"/>
              </a:ext>
            </a:extLst>
          </p:cNvPr>
          <p:cNvPicPr>
            <a:picLocks noChangeAspect="1"/>
          </p:cNvPicPr>
          <p:nvPr/>
        </p:nvPicPr>
        <p:blipFill>
          <a:blip r:embed="rId3"/>
          <a:stretch>
            <a:fillRect/>
          </a:stretch>
        </p:blipFill>
        <p:spPr>
          <a:xfrm>
            <a:off x="3685173" y="968962"/>
            <a:ext cx="4614691" cy="5315186"/>
          </a:xfrm>
          <a:prstGeom prst="rect">
            <a:avLst/>
          </a:prstGeom>
        </p:spPr>
      </p:pic>
      <p:sp>
        <p:nvSpPr>
          <p:cNvPr id="13" name="TextBox 12">
            <a:extLst>
              <a:ext uri="{FF2B5EF4-FFF2-40B4-BE49-F238E27FC236}">
                <a16:creationId xmlns:a16="http://schemas.microsoft.com/office/drawing/2014/main" id="{7AA393EA-9CB0-BFA1-9A38-B4DBF19C00BE}"/>
              </a:ext>
            </a:extLst>
          </p:cNvPr>
          <p:cNvSpPr txBox="1"/>
          <p:nvPr/>
        </p:nvSpPr>
        <p:spPr>
          <a:xfrm>
            <a:off x="4756842" y="5353109"/>
            <a:ext cx="595044"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a:latin typeface="Aptos Display"/>
                <a:ea typeface="+mn-lt"/>
                <a:cs typeface="+mn-lt"/>
              </a:rPr>
              <a:t>X</a:t>
            </a:r>
            <a:r>
              <a:rPr lang="en-US" sz="1600">
                <a:latin typeface="Aptos"/>
                <a:ea typeface="+mn-lt"/>
                <a:cs typeface="+mn-lt"/>
              </a:rPr>
              <a:t>0</a:t>
            </a:r>
            <a:endParaRPr lang="en-US" sz="1600"/>
          </a:p>
        </p:txBody>
      </p:sp>
      <p:sp>
        <p:nvSpPr>
          <p:cNvPr id="14" name="TextBox 13">
            <a:extLst>
              <a:ext uri="{FF2B5EF4-FFF2-40B4-BE49-F238E27FC236}">
                <a16:creationId xmlns:a16="http://schemas.microsoft.com/office/drawing/2014/main" id="{EA0996D0-471D-3605-F3D1-054970B0F290}"/>
              </a:ext>
            </a:extLst>
          </p:cNvPr>
          <p:cNvSpPr txBox="1"/>
          <p:nvPr/>
        </p:nvSpPr>
        <p:spPr>
          <a:xfrm>
            <a:off x="5920436" y="2655217"/>
            <a:ext cx="595044"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a:latin typeface="Aptos Display"/>
                <a:ea typeface="+mn-lt"/>
                <a:cs typeface="+mn-lt"/>
              </a:rPr>
              <a:t>X</a:t>
            </a:r>
            <a:endParaRPr lang="en-US" sz="1600"/>
          </a:p>
        </p:txBody>
      </p:sp>
      <p:cxnSp>
        <p:nvCxnSpPr>
          <p:cNvPr id="16" name="Straight Arrow Connector 15">
            <a:extLst>
              <a:ext uri="{FF2B5EF4-FFF2-40B4-BE49-F238E27FC236}">
                <a16:creationId xmlns:a16="http://schemas.microsoft.com/office/drawing/2014/main" id="{206ABF7E-1D31-8704-A034-1C16EABF1B70}"/>
              </a:ext>
            </a:extLst>
          </p:cNvPr>
          <p:cNvCxnSpPr/>
          <p:nvPr/>
        </p:nvCxnSpPr>
        <p:spPr>
          <a:xfrm flipH="1" flipV="1">
            <a:off x="6281350" y="4180701"/>
            <a:ext cx="3542271" cy="1081216"/>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17" name="TextBox 16">
            <a:extLst>
              <a:ext uri="{FF2B5EF4-FFF2-40B4-BE49-F238E27FC236}">
                <a16:creationId xmlns:a16="http://schemas.microsoft.com/office/drawing/2014/main" id="{E2A33264-FE96-EBD5-3B25-FF8343F325B8}"/>
              </a:ext>
            </a:extLst>
          </p:cNvPr>
          <p:cNvSpPr txBox="1"/>
          <p:nvPr/>
        </p:nvSpPr>
        <p:spPr>
          <a:xfrm>
            <a:off x="9370032" y="5219244"/>
            <a:ext cx="1820422"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latin typeface="Aptos Display"/>
              </a:rPr>
              <a:t>Gradient</a:t>
            </a:r>
          </a:p>
        </p:txBody>
      </p:sp>
      <p:cxnSp>
        <p:nvCxnSpPr>
          <p:cNvPr id="18" name="Straight Arrow Connector 17">
            <a:extLst>
              <a:ext uri="{FF2B5EF4-FFF2-40B4-BE49-F238E27FC236}">
                <a16:creationId xmlns:a16="http://schemas.microsoft.com/office/drawing/2014/main" id="{944F0117-9479-5840-32FF-72F76DA1F429}"/>
              </a:ext>
            </a:extLst>
          </p:cNvPr>
          <p:cNvCxnSpPr>
            <a:cxnSpLocks/>
          </p:cNvCxnSpPr>
          <p:nvPr/>
        </p:nvCxnSpPr>
        <p:spPr>
          <a:xfrm flipV="1">
            <a:off x="2296296" y="3676135"/>
            <a:ext cx="3048000" cy="844378"/>
          </a:xfrm>
          <a:prstGeom prst="straightConnector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sp>
        <p:nvSpPr>
          <p:cNvPr id="19" name="TextBox 18">
            <a:extLst>
              <a:ext uri="{FF2B5EF4-FFF2-40B4-BE49-F238E27FC236}">
                <a16:creationId xmlns:a16="http://schemas.microsoft.com/office/drawing/2014/main" id="{B9B5D0D8-72A6-79B1-D4D3-0588E605F5E0}"/>
              </a:ext>
            </a:extLst>
          </p:cNvPr>
          <p:cNvSpPr txBox="1"/>
          <p:nvPr/>
        </p:nvSpPr>
        <p:spPr>
          <a:xfrm>
            <a:off x="1080707" y="4488136"/>
            <a:ext cx="260301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latin typeface="Aptos Display"/>
              </a:rPr>
              <a:t>Newton's Method</a:t>
            </a:r>
          </a:p>
        </p:txBody>
      </p:sp>
    </p:spTree>
    <p:extLst>
      <p:ext uri="{BB962C8B-B14F-4D97-AF65-F5344CB8AC3E}">
        <p14:creationId xmlns:p14="http://schemas.microsoft.com/office/powerpoint/2010/main" val="1140806723"/>
      </p:ext>
    </p:extLst>
  </p:cSld>
  <p:clrMapOvr>
    <a:overrideClrMapping bg1="dk1" tx1="lt1" bg2="dk2" tx2="lt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08C8EC1-F41D-5E49-22AD-FBDC14951BCF}"/>
            </a:ext>
          </a:extLst>
        </p:cNvPr>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3A930249-8242-4E2B-AF17-C018264883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A5BDD999-C5E1-4B3E-A710-7686738191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endParaRPr>
          </a:p>
        </p:txBody>
      </p:sp>
      <p:pic>
        <p:nvPicPr>
          <p:cNvPr id="7" name="Image 6" descr="Une image contenant habits, personne, homme, Radiodiffusion&#10;&#10;Le contenu généré par l’IA peut être incorrect.">
            <a:extLst>
              <a:ext uri="{FF2B5EF4-FFF2-40B4-BE49-F238E27FC236}">
                <a16:creationId xmlns:a16="http://schemas.microsoft.com/office/drawing/2014/main" id="{0ECCF807-DB6F-E1F4-5F03-6212A8239C39}"/>
              </a:ext>
            </a:extLst>
          </p:cNvPr>
          <p:cNvPicPr>
            <a:picLocks noChangeAspect="1"/>
          </p:cNvPicPr>
          <p:nvPr/>
        </p:nvPicPr>
        <p:blipFill>
          <a:blip r:embed="rId2">
            <a:alphaModFix amt="60000"/>
          </a:blip>
          <a:srcRect t="11043" b="9732"/>
          <a:stretch/>
        </p:blipFill>
        <p:spPr>
          <a:xfrm>
            <a:off x="-1" y="10"/>
            <a:ext cx="12192001" cy="6857990"/>
          </a:xfrm>
          <a:prstGeom prst="rect">
            <a:avLst/>
          </a:prstGeom>
        </p:spPr>
      </p:pic>
      <p:sp>
        <p:nvSpPr>
          <p:cNvPr id="2" name="Title 1">
            <a:extLst>
              <a:ext uri="{FF2B5EF4-FFF2-40B4-BE49-F238E27FC236}">
                <a16:creationId xmlns:a16="http://schemas.microsoft.com/office/drawing/2014/main" id="{83B31E86-A0C2-C564-F8B4-CADA4288BB48}"/>
              </a:ext>
            </a:extLst>
          </p:cNvPr>
          <p:cNvSpPr>
            <a:spLocks noGrp="1"/>
          </p:cNvSpPr>
          <p:nvPr>
            <p:ph type="title"/>
          </p:nvPr>
        </p:nvSpPr>
        <p:spPr>
          <a:xfrm>
            <a:off x="1198181" y="1122363"/>
            <a:ext cx="9795637" cy="2220775"/>
          </a:xfrm>
        </p:spPr>
        <p:txBody>
          <a:bodyPr vert="horz" lIns="91440" tIns="45720" rIns="91440" bIns="45720" rtlCol="0" anchor="b">
            <a:normAutofit/>
          </a:bodyPr>
          <a:lstStyle/>
          <a:p>
            <a:pPr algn="ctr"/>
            <a:r>
              <a:rPr lang="en-US" sz="5200" b="1">
                <a:solidFill>
                  <a:srgbClr val="FFFFFF"/>
                </a:solidFill>
              </a:rPr>
              <a:t>User Interface</a:t>
            </a:r>
            <a:endParaRPr lang="en-US"/>
          </a:p>
        </p:txBody>
      </p:sp>
      <p:pic>
        <p:nvPicPr>
          <p:cNvPr id="3" name="Picture 2" descr="Pierre Chartier (@zarch_finance) / X">
            <a:extLst>
              <a:ext uri="{FF2B5EF4-FFF2-40B4-BE49-F238E27FC236}">
                <a16:creationId xmlns:a16="http://schemas.microsoft.com/office/drawing/2014/main" id="{C81C128D-52D6-A997-D126-BE0FC6B292AA}"/>
              </a:ext>
            </a:extLst>
          </p:cNvPr>
          <p:cNvPicPr>
            <a:picLocks noChangeAspect="1"/>
          </p:cNvPicPr>
          <p:nvPr/>
        </p:nvPicPr>
        <p:blipFill>
          <a:blip r:embed="rId3"/>
          <a:stretch>
            <a:fillRect/>
          </a:stretch>
        </p:blipFill>
        <p:spPr>
          <a:xfrm>
            <a:off x="8950036" y="3749634"/>
            <a:ext cx="2743200" cy="2743200"/>
          </a:xfrm>
          <a:prstGeom prst="rect">
            <a:avLst/>
          </a:prstGeom>
        </p:spPr>
      </p:pic>
    </p:spTree>
    <p:extLst>
      <p:ext uri="{BB962C8B-B14F-4D97-AF65-F5344CB8AC3E}">
        <p14:creationId xmlns:p14="http://schemas.microsoft.com/office/powerpoint/2010/main" val="10907677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a:extLst>
            <a:ext uri="{FF2B5EF4-FFF2-40B4-BE49-F238E27FC236}">
              <a16:creationId xmlns:a16="http://schemas.microsoft.com/office/drawing/2014/main" id="{9FFD964E-68CB-C9AB-ED6A-515EFAB4FC73}"/>
            </a:ext>
          </a:extLst>
        </p:cNvPr>
        <p:cNvGrpSpPr/>
        <p:nvPr/>
      </p:nvGrpSpPr>
      <p:grpSpPr>
        <a:xfrm>
          <a:off x="0" y="0"/>
          <a:ext cx="0" cy="0"/>
          <a:chOff x="0" y="0"/>
          <a:chExt cx="0" cy="0"/>
        </a:xfrm>
      </p:grpSpPr>
      <p:sp>
        <p:nvSpPr>
          <p:cNvPr id="31" name="Rectangle 30">
            <a:extLst>
              <a:ext uri="{FF2B5EF4-FFF2-40B4-BE49-F238E27FC236}">
                <a16:creationId xmlns:a16="http://schemas.microsoft.com/office/drawing/2014/main" id="{EACCE7B7-B5B3-E670-9334-B700F1AB60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Image 6" descr="Une image contenant intérieur, art, bâtiment, musée&#10;&#10;Le contenu généré par l’IA peut être incorrect.">
            <a:extLst>
              <a:ext uri="{FF2B5EF4-FFF2-40B4-BE49-F238E27FC236}">
                <a16:creationId xmlns:a16="http://schemas.microsoft.com/office/drawing/2014/main" id="{F69C51C2-DF06-AEB2-A3B9-9C2C7A9CB73E}"/>
              </a:ext>
            </a:extLst>
          </p:cNvPr>
          <p:cNvPicPr>
            <a:picLocks noChangeAspect="1"/>
          </p:cNvPicPr>
          <p:nvPr/>
        </p:nvPicPr>
        <p:blipFill>
          <a:blip r:embed="rId2">
            <a:alphaModFix amt="50000"/>
          </a:blip>
          <a:srcRect t="10939" b="4475"/>
          <a:stretch/>
        </p:blipFill>
        <p:spPr>
          <a:xfrm>
            <a:off x="20" y="1"/>
            <a:ext cx="12191980" cy="6857999"/>
          </a:xfrm>
          <a:prstGeom prst="rect">
            <a:avLst/>
          </a:prstGeom>
        </p:spPr>
      </p:pic>
      <p:sp>
        <p:nvSpPr>
          <p:cNvPr id="10" name="Rectangle 9">
            <a:extLst>
              <a:ext uri="{FF2B5EF4-FFF2-40B4-BE49-F238E27FC236}">
                <a16:creationId xmlns:a16="http://schemas.microsoft.com/office/drawing/2014/main" id="{027F1046-BA34-1E3A-3133-09D460131F5D}"/>
              </a:ext>
            </a:extLst>
          </p:cNvPr>
          <p:cNvSpPr/>
          <p:nvPr/>
        </p:nvSpPr>
        <p:spPr>
          <a:xfrm>
            <a:off x="352648" y="190349"/>
            <a:ext cx="11586287" cy="6378405"/>
          </a:xfrm>
          <a:prstGeom prst="rect">
            <a:avLst/>
          </a:prstGeom>
          <a:solidFill>
            <a:srgbClr val="000000">
              <a:alpha val="57000"/>
            </a:srgb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fr-FR" b="1"/>
          </a:p>
          <a:p>
            <a:pPr algn="ctr"/>
            <a:endParaRPr lang="fr-FR" b="1"/>
          </a:p>
          <a:p>
            <a:pPr algn="ctr"/>
            <a:endParaRPr lang="fr-FR" b="1"/>
          </a:p>
          <a:p>
            <a:pPr algn="ctr"/>
            <a:endParaRPr lang="fr-FR" b="1"/>
          </a:p>
          <a:p>
            <a:pPr algn="ctr"/>
            <a:endParaRPr lang="fr-FR" b="1"/>
          </a:p>
          <a:p>
            <a:pPr algn="ctr"/>
            <a:endParaRPr lang="fr-FR" b="1"/>
          </a:p>
          <a:p>
            <a:pPr algn="ctr"/>
            <a:endParaRPr lang="fr-FR" b="1"/>
          </a:p>
          <a:p>
            <a:pPr algn="ctr"/>
            <a:endParaRPr lang="fr-FR" b="1"/>
          </a:p>
          <a:p>
            <a:pPr algn="ctr"/>
            <a:endParaRPr lang="fr-FR" b="1"/>
          </a:p>
          <a:p>
            <a:pPr algn="ctr"/>
            <a:endParaRPr lang="fr-FR" b="1"/>
          </a:p>
          <a:p>
            <a:pPr algn="ctr"/>
            <a:endParaRPr lang="fr-FR" b="1"/>
          </a:p>
          <a:p>
            <a:pPr marL="285750" indent="-285750" algn="ctr">
              <a:buFont typeface="Calibri"/>
              <a:buChar char="-"/>
            </a:pPr>
            <a:endParaRPr lang="fr-FR" b="1"/>
          </a:p>
        </p:txBody>
      </p:sp>
      <p:sp>
        <p:nvSpPr>
          <p:cNvPr id="11" name="TextBox 10">
            <a:extLst>
              <a:ext uri="{FF2B5EF4-FFF2-40B4-BE49-F238E27FC236}">
                <a16:creationId xmlns:a16="http://schemas.microsoft.com/office/drawing/2014/main" id="{D6191072-8B02-78A1-3C17-1A7FE58ACC11}"/>
              </a:ext>
            </a:extLst>
          </p:cNvPr>
          <p:cNvSpPr txBox="1"/>
          <p:nvPr/>
        </p:nvSpPr>
        <p:spPr>
          <a:xfrm>
            <a:off x="743692" y="452994"/>
            <a:ext cx="49911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b="1">
                <a:solidFill>
                  <a:srgbClr val="FFFFFF"/>
                </a:solidFill>
                <a:latin typeface="Aptos"/>
                <a:ea typeface="+mn-lt"/>
                <a:cs typeface="+mn-lt"/>
              </a:rPr>
              <a:t>References</a:t>
            </a:r>
            <a:r>
              <a:rPr lang="en-US" sz="3600" b="1">
                <a:solidFill>
                  <a:srgbClr val="FFFFFF"/>
                </a:solidFill>
                <a:latin typeface="Modern No. 20"/>
                <a:ea typeface="+mn-lt"/>
                <a:cs typeface="+mn-lt"/>
              </a:rPr>
              <a:t> </a:t>
            </a:r>
            <a:endParaRPr lang="en-US" b="1">
              <a:latin typeface="Modern No. 20"/>
              <a:ea typeface="+mn-lt"/>
              <a:cs typeface="+mn-lt"/>
            </a:endParaRPr>
          </a:p>
        </p:txBody>
      </p:sp>
      <p:sp>
        <p:nvSpPr>
          <p:cNvPr id="3" name="Title 1">
            <a:extLst>
              <a:ext uri="{FF2B5EF4-FFF2-40B4-BE49-F238E27FC236}">
                <a16:creationId xmlns:a16="http://schemas.microsoft.com/office/drawing/2014/main" id="{7170D7D8-0716-E4CB-7D00-24A70F20D72F}"/>
              </a:ext>
            </a:extLst>
          </p:cNvPr>
          <p:cNvSpPr txBox="1">
            <a:spLocks/>
          </p:cNvSpPr>
          <p:nvPr/>
        </p:nvSpPr>
        <p:spPr>
          <a:xfrm>
            <a:off x="745992" y="1012538"/>
            <a:ext cx="10691265" cy="5349354"/>
          </a:xfrm>
          <a:prstGeom prst="rect">
            <a:avLst/>
          </a:prstGeom>
        </p:spPr>
        <p:txBody>
          <a:bodyPr vert="horz" lIns="91440" tIns="45720" rIns="91440" bIns="45720" rtlCol="0" anchor="b">
            <a:normAutofit fontScale="67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00000"/>
              </a:lnSpc>
              <a:spcBef>
                <a:spcPts val="0"/>
              </a:spcBef>
            </a:pPr>
            <a:r>
              <a:rPr lang="en-US" sz="2800" b="1">
                <a:solidFill>
                  <a:srgbClr val="FFFFFF"/>
                </a:solidFill>
                <a:ea typeface="+mj-lt"/>
                <a:cs typeface="+mj-lt"/>
              </a:rPr>
              <a:t>A review and comparison of solvers for convex MINLP</a:t>
            </a:r>
            <a:endParaRPr lang="en-US" sz="2800">
              <a:solidFill>
                <a:srgbClr val="FFFFFF"/>
              </a:solidFill>
              <a:ea typeface="+mj-lt"/>
              <a:cs typeface="+mj-lt"/>
            </a:endParaRPr>
          </a:p>
          <a:p>
            <a:pPr algn="l">
              <a:lnSpc>
                <a:spcPct val="100000"/>
              </a:lnSpc>
              <a:spcBef>
                <a:spcPts val="0"/>
              </a:spcBef>
            </a:pPr>
            <a:r>
              <a:rPr lang="en-US" sz="2800">
                <a:solidFill>
                  <a:srgbClr val="FFFFFF"/>
                </a:solidFill>
                <a:ea typeface="+mj-lt"/>
                <a:cs typeface="+mj-lt"/>
                <a:hlinkClick r:id="rId3"/>
              </a:rPr>
              <a:t>https://link.springer.com/content/pdf/10.1007/s11081-018-9411-8.pdf</a:t>
            </a:r>
            <a:endParaRPr lang="en-US" sz="2800">
              <a:solidFill>
                <a:srgbClr val="FFFFFF"/>
              </a:solidFill>
              <a:ea typeface="+mj-lt"/>
              <a:cs typeface="+mj-lt"/>
            </a:endParaRPr>
          </a:p>
          <a:p>
            <a:pPr algn="l">
              <a:lnSpc>
                <a:spcPct val="100000"/>
              </a:lnSpc>
              <a:spcBef>
                <a:spcPts val="0"/>
              </a:spcBef>
            </a:pPr>
            <a:r>
              <a:rPr lang="en-US" sz="2800">
                <a:solidFill>
                  <a:srgbClr val="FFFFFF"/>
                </a:solidFill>
                <a:ea typeface="+mj-lt"/>
                <a:cs typeface="+mj-lt"/>
                <a:hlinkClick r:id="rId4"/>
              </a:rPr>
              <a:t>https://www.centralcharts.com/fr/gm/1-apprendre/3-bourse/5-gestion-portefeuille/211-theorie-du-portefeuille-selon-markowitz</a:t>
            </a:r>
            <a:endParaRPr lang="en-US" sz="2800">
              <a:solidFill>
                <a:srgbClr val="FFFFFF"/>
              </a:solidFill>
              <a:ea typeface="+mj-lt"/>
              <a:cs typeface="+mj-lt"/>
            </a:endParaRPr>
          </a:p>
          <a:p>
            <a:pPr algn="l">
              <a:lnSpc>
                <a:spcPct val="100000"/>
              </a:lnSpc>
              <a:spcBef>
                <a:spcPts val="0"/>
              </a:spcBef>
            </a:pPr>
            <a:endParaRPr lang="en-US" sz="2800">
              <a:solidFill>
                <a:srgbClr val="FFFFFF"/>
              </a:solidFill>
              <a:ea typeface="+mj-lt"/>
              <a:cs typeface="+mj-lt"/>
            </a:endParaRPr>
          </a:p>
          <a:p>
            <a:pPr algn="l">
              <a:lnSpc>
                <a:spcPct val="100000"/>
              </a:lnSpc>
              <a:spcBef>
                <a:spcPts val="0"/>
              </a:spcBef>
            </a:pPr>
            <a:r>
              <a:rPr lang="en-US" sz="2800" b="1">
                <a:solidFill>
                  <a:srgbClr val="FFFFFF"/>
                </a:solidFill>
                <a:ea typeface="+mj-lt"/>
                <a:cs typeface="+mj-lt"/>
              </a:rPr>
              <a:t>Hands on AI Trading , Jared Brod</a:t>
            </a:r>
            <a:endParaRPr lang="en-US" sz="2800">
              <a:solidFill>
                <a:srgbClr val="FFFFFF"/>
              </a:solidFill>
              <a:ea typeface="+mj-lt"/>
              <a:cs typeface="+mj-lt"/>
            </a:endParaRPr>
          </a:p>
          <a:p>
            <a:pPr algn="l">
              <a:lnSpc>
                <a:spcPct val="100000"/>
              </a:lnSpc>
              <a:spcBef>
                <a:spcPts val="0"/>
              </a:spcBef>
            </a:pPr>
            <a:r>
              <a:rPr lang="en-US" sz="2800">
                <a:solidFill>
                  <a:srgbClr val="FFFFFF"/>
                </a:solidFill>
                <a:ea typeface="+mj-lt"/>
                <a:cs typeface="+mj-lt"/>
                <a:hlinkClick r:id="rId5"/>
              </a:rPr>
              <a:t>https://www.mathworks.com/help/finance/mixed-integer-cvar-portfolio-optimization-problem.html</a:t>
            </a:r>
            <a:endParaRPr lang="en-US" sz="2800">
              <a:solidFill>
                <a:srgbClr val="FFFFFF"/>
              </a:solidFill>
              <a:ea typeface="+mj-lt"/>
              <a:cs typeface="+mj-lt"/>
            </a:endParaRPr>
          </a:p>
          <a:p>
            <a:pPr algn="l">
              <a:lnSpc>
                <a:spcPct val="100000"/>
              </a:lnSpc>
              <a:spcBef>
                <a:spcPts val="0"/>
              </a:spcBef>
            </a:pPr>
            <a:endParaRPr lang="en-US" sz="2800">
              <a:solidFill>
                <a:srgbClr val="FFFFFF"/>
              </a:solidFill>
              <a:ea typeface="+mj-lt"/>
              <a:cs typeface="+mj-lt"/>
            </a:endParaRPr>
          </a:p>
          <a:p>
            <a:pPr algn="l">
              <a:lnSpc>
                <a:spcPct val="100000"/>
              </a:lnSpc>
              <a:spcBef>
                <a:spcPts val="0"/>
              </a:spcBef>
            </a:pPr>
            <a:r>
              <a:rPr lang="en-US" sz="2800" b="1">
                <a:solidFill>
                  <a:srgbClr val="FFFFFF"/>
                </a:solidFill>
                <a:ea typeface="+mj-lt"/>
                <a:cs typeface="+mj-lt"/>
              </a:rPr>
              <a:t>Artificial Intelligence Applied to Stock Market Trading: A Review</a:t>
            </a:r>
            <a:endParaRPr lang="en-US" sz="2800">
              <a:solidFill>
                <a:srgbClr val="FFFFFF"/>
              </a:solidFill>
              <a:ea typeface="+mj-lt"/>
              <a:cs typeface="+mj-lt"/>
            </a:endParaRPr>
          </a:p>
          <a:p>
            <a:pPr algn="l">
              <a:lnSpc>
                <a:spcPct val="100000"/>
              </a:lnSpc>
              <a:spcBef>
                <a:spcPts val="0"/>
              </a:spcBef>
            </a:pPr>
            <a:r>
              <a:rPr lang="en-US" sz="2800" b="1">
                <a:solidFill>
                  <a:srgbClr val="FFFFFF"/>
                </a:solidFill>
                <a:ea typeface="+mj-lt"/>
                <a:cs typeface="+mj-lt"/>
              </a:rPr>
              <a:t>A comprehensive review of deterministic models and applications for mean-variance portfolio optimization</a:t>
            </a:r>
            <a:endParaRPr lang="en-US" sz="2800">
              <a:solidFill>
                <a:srgbClr val="FFFFFF"/>
              </a:solidFill>
              <a:ea typeface="+mj-lt"/>
              <a:cs typeface="+mj-lt"/>
            </a:endParaRPr>
          </a:p>
          <a:p>
            <a:pPr algn="l">
              <a:lnSpc>
                <a:spcPct val="100000"/>
              </a:lnSpc>
              <a:spcBef>
                <a:spcPts val="0"/>
              </a:spcBef>
            </a:pPr>
            <a:r>
              <a:rPr lang="en-US" sz="2800">
                <a:solidFill>
                  <a:srgbClr val="FFFFFF"/>
                </a:solidFill>
                <a:ea typeface="+mj-lt"/>
                <a:cs typeface="+mj-lt"/>
                <a:hlinkClick r:id="rId6"/>
              </a:rPr>
              <a:t>https://doi.org/10.1016/j.eswa.2019.02.011</a:t>
            </a:r>
            <a:endParaRPr lang="en-US" sz="2800">
              <a:solidFill>
                <a:srgbClr val="FFFFFF"/>
              </a:solidFill>
              <a:ea typeface="+mj-lt"/>
              <a:cs typeface="+mj-lt"/>
            </a:endParaRPr>
          </a:p>
          <a:p>
            <a:pPr algn="l">
              <a:lnSpc>
                <a:spcPct val="100000"/>
              </a:lnSpc>
              <a:spcBef>
                <a:spcPts val="0"/>
              </a:spcBef>
            </a:pPr>
            <a:endParaRPr lang="en-US" sz="2800">
              <a:solidFill>
                <a:srgbClr val="FFFFFF"/>
              </a:solidFill>
              <a:ea typeface="+mj-lt"/>
              <a:cs typeface="+mj-lt"/>
            </a:endParaRPr>
          </a:p>
          <a:p>
            <a:pPr algn="l">
              <a:lnSpc>
                <a:spcPct val="100000"/>
              </a:lnSpc>
              <a:spcBef>
                <a:spcPts val="0"/>
              </a:spcBef>
            </a:pPr>
            <a:r>
              <a:rPr lang="en-US" sz="2800" b="1">
                <a:solidFill>
                  <a:srgbClr val="FFFFFF"/>
                </a:solidFill>
                <a:ea typeface="+mj-lt"/>
                <a:cs typeface="+mj-lt"/>
              </a:rPr>
              <a:t>Solving Mixed-Integer Quadratic Programming problems with IBM-CPLEX: a progress report</a:t>
            </a:r>
            <a:endParaRPr lang="en-US" sz="2800">
              <a:solidFill>
                <a:srgbClr val="FFFFFF"/>
              </a:solidFill>
              <a:ea typeface="+mj-lt"/>
              <a:cs typeface="+mj-lt"/>
            </a:endParaRPr>
          </a:p>
          <a:p>
            <a:pPr algn="l">
              <a:lnSpc>
                <a:spcPct val="100000"/>
              </a:lnSpc>
              <a:spcBef>
                <a:spcPts val="0"/>
              </a:spcBef>
            </a:pPr>
            <a:r>
              <a:rPr lang="en-US" sz="2800">
                <a:solidFill>
                  <a:srgbClr val="FFFFFF"/>
                </a:solidFill>
                <a:ea typeface="+mj-lt"/>
                <a:cs typeface="+mj-lt"/>
              </a:rPr>
              <a:t>T</a:t>
            </a:r>
            <a:r>
              <a:rPr lang="en-US" sz="2800" b="1">
                <a:solidFill>
                  <a:srgbClr val="FFFFFF"/>
                </a:solidFill>
                <a:ea typeface="+mj-lt"/>
                <a:cs typeface="+mj-lt"/>
              </a:rPr>
              <a:t>wenty years of linear programming based portfolio optimization</a:t>
            </a:r>
            <a:endParaRPr lang="en-US" sz="2800">
              <a:solidFill>
                <a:srgbClr val="FFFFFF"/>
              </a:solidFill>
              <a:ea typeface="+mj-lt"/>
              <a:cs typeface="+mj-lt"/>
            </a:endParaRPr>
          </a:p>
          <a:p>
            <a:pPr algn="l">
              <a:lnSpc>
                <a:spcPct val="100000"/>
              </a:lnSpc>
              <a:spcBef>
                <a:spcPts val="0"/>
              </a:spcBef>
            </a:pPr>
            <a:r>
              <a:rPr lang="en-US" sz="2800">
                <a:solidFill>
                  <a:srgbClr val="FFFFFF"/>
                </a:solidFill>
                <a:ea typeface="+mj-lt"/>
                <a:cs typeface="+mj-lt"/>
                <a:hlinkClick r:id="rId7"/>
              </a:rPr>
              <a:t>https://www.sciencedirect.com/journal/european-journal-of-operational-research</a:t>
            </a:r>
            <a:endParaRPr lang="en-US" sz="2800">
              <a:solidFill>
                <a:srgbClr val="FFFFFF"/>
              </a:solidFill>
              <a:ea typeface="+mj-lt"/>
              <a:cs typeface="+mj-lt"/>
            </a:endParaRPr>
          </a:p>
          <a:p>
            <a:pPr algn="l">
              <a:lnSpc>
                <a:spcPct val="100000"/>
              </a:lnSpc>
              <a:spcBef>
                <a:spcPts val="0"/>
              </a:spcBef>
            </a:pPr>
            <a:r>
              <a:rPr lang="en-US" sz="2800">
                <a:solidFill>
                  <a:srgbClr val="FFFFFF"/>
                </a:solidFill>
                <a:ea typeface="+mj-lt"/>
                <a:cs typeface="+mj-lt"/>
                <a:hlinkClick r:id="rId8"/>
              </a:rPr>
              <a:t>https://moodle.epita.fr/course/view.php?id=1708</a:t>
            </a:r>
            <a:endParaRPr lang="en-US" sz="2800">
              <a:solidFill>
                <a:srgbClr val="FFFFFF"/>
              </a:solidFill>
              <a:ea typeface="+mj-lt"/>
              <a:cs typeface="+mj-lt"/>
            </a:endParaRPr>
          </a:p>
          <a:p>
            <a:pPr algn="l">
              <a:lnSpc>
                <a:spcPct val="100000"/>
              </a:lnSpc>
              <a:spcBef>
                <a:spcPts val="0"/>
              </a:spcBef>
            </a:pPr>
            <a:r>
              <a:rPr lang="en-US" sz="2800">
                <a:solidFill>
                  <a:srgbClr val="FFFFFF"/>
                </a:solidFill>
                <a:ea typeface="+mj-lt"/>
                <a:cs typeface="+mj-lt"/>
                <a:hlinkClick r:id="rId9"/>
              </a:rPr>
              <a:t>https://quant.stackexchange.com/questions/18521/sharpe-maximization-under-quadratic-constraints</a:t>
            </a:r>
            <a:endParaRPr lang="en-US" sz="2800">
              <a:solidFill>
                <a:srgbClr val="FFFFFF"/>
              </a:solidFill>
              <a:ea typeface="+mj-lt"/>
              <a:cs typeface="+mj-lt"/>
            </a:endParaRPr>
          </a:p>
          <a:p>
            <a:pPr algn="l">
              <a:lnSpc>
                <a:spcPct val="100000"/>
              </a:lnSpc>
              <a:spcBef>
                <a:spcPts val="0"/>
              </a:spcBef>
            </a:pPr>
            <a:endParaRPr lang="en-US" sz="2800">
              <a:solidFill>
                <a:srgbClr val="FFFFFF"/>
              </a:solidFill>
              <a:ea typeface="+mj-lt"/>
              <a:cs typeface="+mj-lt"/>
            </a:endParaRPr>
          </a:p>
          <a:p>
            <a:pPr algn="l">
              <a:lnSpc>
                <a:spcPct val="100000"/>
              </a:lnSpc>
              <a:spcBef>
                <a:spcPts val="0"/>
              </a:spcBef>
            </a:pPr>
            <a:r>
              <a:rPr lang="en-US" sz="2800" b="1">
                <a:solidFill>
                  <a:srgbClr val="FFFFFF"/>
                </a:solidFill>
                <a:ea typeface="+mj-lt"/>
                <a:cs typeface="+mj-lt"/>
              </a:rPr>
              <a:t>An Overview of Stochastic Quasi-Newton Methods for Large-Scale Machine Learning</a:t>
            </a:r>
            <a:r>
              <a:rPr lang="en-US" sz="2800">
                <a:solidFill>
                  <a:srgbClr val="FFFFFF"/>
                </a:solidFill>
                <a:ea typeface="+mj-lt"/>
                <a:cs typeface="+mj-lt"/>
              </a:rPr>
              <a:t>(</a:t>
            </a:r>
            <a:r>
              <a:rPr lang="en-US" sz="2800">
                <a:solidFill>
                  <a:srgbClr val="FFFFFF"/>
                </a:solidFill>
                <a:ea typeface="+mj-lt"/>
                <a:cs typeface="+mj-lt"/>
                <a:hlinkClick r:id="rId10"/>
              </a:rPr>
              <a:t>https://link.springer.com/article/10.1007/s40305-023-00453-9</a:t>
            </a:r>
            <a:r>
              <a:rPr lang="en-US" sz="2800">
                <a:solidFill>
                  <a:srgbClr val="FFFFFF"/>
                </a:solidFill>
                <a:ea typeface="+mj-lt"/>
                <a:cs typeface="+mj-lt"/>
              </a:rPr>
              <a:t>)</a:t>
            </a:r>
            <a:endParaRPr lang="en-US"/>
          </a:p>
        </p:txBody>
      </p:sp>
    </p:spTree>
    <p:extLst>
      <p:ext uri="{BB962C8B-B14F-4D97-AF65-F5344CB8AC3E}">
        <p14:creationId xmlns:p14="http://schemas.microsoft.com/office/powerpoint/2010/main" val="2666259121"/>
      </p:ext>
    </p:extLst>
  </p:cSld>
  <p:clrMapOvr>
    <a:overrideClrMapping bg1="dk1" tx1="lt1" bg2="dk2" tx2="lt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a:extLst>
            <a:ext uri="{FF2B5EF4-FFF2-40B4-BE49-F238E27FC236}">
              <a16:creationId xmlns:a16="http://schemas.microsoft.com/office/drawing/2014/main" id="{A1A461EF-7BBD-BB8B-725A-2A28851AB429}"/>
            </a:ext>
          </a:extLst>
        </p:cNvPr>
        <p:cNvGrpSpPr/>
        <p:nvPr/>
      </p:nvGrpSpPr>
      <p:grpSpPr>
        <a:xfrm>
          <a:off x="0" y="0"/>
          <a:ext cx="0" cy="0"/>
          <a:chOff x="0" y="0"/>
          <a:chExt cx="0" cy="0"/>
        </a:xfrm>
      </p:grpSpPr>
      <p:sp>
        <p:nvSpPr>
          <p:cNvPr id="31" name="Rectangle 30">
            <a:extLst>
              <a:ext uri="{FF2B5EF4-FFF2-40B4-BE49-F238E27FC236}">
                <a16:creationId xmlns:a16="http://schemas.microsoft.com/office/drawing/2014/main" id="{D844394D-6AF6-6872-F00D-6DA32A135D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Image 6" descr="Une image contenant intérieur, art, bâtiment, musée&#10;&#10;Le contenu généré par l’IA peut être incorrect.">
            <a:extLst>
              <a:ext uri="{FF2B5EF4-FFF2-40B4-BE49-F238E27FC236}">
                <a16:creationId xmlns:a16="http://schemas.microsoft.com/office/drawing/2014/main" id="{897CDECB-5D8C-FC93-E0D1-925232F08632}"/>
              </a:ext>
            </a:extLst>
          </p:cNvPr>
          <p:cNvPicPr>
            <a:picLocks noChangeAspect="1"/>
          </p:cNvPicPr>
          <p:nvPr/>
        </p:nvPicPr>
        <p:blipFill>
          <a:blip r:embed="rId2">
            <a:alphaModFix amt="50000"/>
          </a:blip>
          <a:srcRect t="10939" b="4475"/>
          <a:stretch/>
        </p:blipFill>
        <p:spPr>
          <a:xfrm>
            <a:off x="20" y="1"/>
            <a:ext cx="12191980" cy="6857999"/>
          </a:xfrm>
          <a:prstGeom prst="rect">
            <a:avLst/>
          </a:prstGeom>
        </p:spPr>
      </p:pic>
      <p:sp>
        <p:nvSpPr>
          <p:cNvPr id="10" name="Rectangle 9">
            <a:extLst>
              <a:ext uri="{FF2B5EF4-FFF2-40B4-BE49-F238E27FC236}">
                <a16:creationId xmlns:a16="http://schemas.microsoft.com/office/drawing/2014/main" id="{F5ABC31D-81A9-5682-FF79-7459B5D90812}"/>
              </a:ext>
            </a:extLst>
          </p:cNvPr>
          <p:cNvSpPr/>
          <p:nvPr/>
        </p:nvSpPr>
        <p:spPr>
          <a:xfrm>
            <a:off x="352648" y="190349"/>
            <a:ext cx="11586287" cy="6378405"/>
          </a:xfrm>
          <a:prstGeom prst="rect">
            <a:avLst/>
          </a:prstGeom>
          <a:solidFill>
            <a:srgbClr val="000000">
              <a:alpha val="57000"/>
            </a:srgb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fr-FR" b="1"/>
          </a:p>
          <a:p>
            <a:pPr algn="ctr"/>
            <a:endParaRPr lang="fr-FR" b="1"/>
          </a:p>
          <a:p>
            <a:pPr algn="ctr"/>
            <a:endParaRPr lang="fr-FR" b="1"/>
          </a:p>
          <a:p>
            <a:pPr algn="ctr"/>
            <a:endParaRPr lang="fr-FR" b="1"/>
          </a:p>
          <a:p>
            <a:pPr algn="ctr"/>
            <a:endParaRPr lang="fr-FR" b="1"/>
          </a:p>
          <a:p>
            <a:pPr algn="ctr"/>
            <a:endParaRPr lang="fr-FR" b="1"/>
          </a:p>
          <a:p>
            <a:pPr algn="ctr"/>
            <a:endParaRPr lang="fr-FR" b="1"/>
          </a:p>
          <a:p>
            <a:pPr algn="ctr"/>
            <a:endParaRPr lang="fr-FR" b="1"/>
          </a:p>
          <a:p>
            <a:pPr algn="ctr"/>
            <a:endParaRPr lang="fr-FR" b="1"/>
          </a:p>
          <a:p>
            <a:pPr algn="ctr"/>
            <a:endParaRPr lang="fr-FR" b="1"/>
          </a:p>
          <a:p>
            <a:pPr algn="ctr"/>
            <a:endParaRPr lang="fr-FR" b="1"/>
          </a:p>
          <a:p>
            <a:pPr marL="285750" indent="-285750" algn="ctr">
              <a:buFont typeface="Calibri"/>
              <a:buChar char="-"/>
            </a:pPr>
            <a:endParaRPr lang="fr-FR" b="1"/>
          </a:p>
        </p:txBody>
      </p:sp>
      <p:sp>
        <p:nvSpPr>
          <p:cNvPr id="11" name="TextBox 10">
            <a:extLst>
              <a:ext uri="{FF2B5EF4-FFF2-40B4-BE49-F238E27FC236}">
                <a16:creationId xmlns:a16="http://schemas.microsoft.com/office/drawing/2014/main" id="{A7FF091A-3FBC-DC6C-1DAD-DA81F5CEDB98}"/>
              </a:ext>
            </a:extLst>
          </p:cNvPr>
          <p:cNvSpPr txBox="1"/>
          <p:nvPr/>
        </p:nvSpPr>
        <p:spPr>
          <a:xfrm>
            <a:off x="743692" y="452994"/>
            <a:ext cx="49911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b="1">
                <a:latin typeface="Aptos Display"/>
                <a:ea typeface="+mn-lt"/>
                <a:cs typeface="+mn-lt"/>
              </a:rPr>
              <a:t>Documentation </a:t>
            </a:r>
            <a:endParaRPr lang="en-US" b="1">
              <a:latin typeface="Aptos Display"/>
              <a:ea typeface="+mn-lt"/>
              <a:cs typeface="+mn-lt"/>
            </a:endParaRPr>
          </a:p>
        </p:txBody>
      </p:sp>
      <p:sp>
        <p:nvSpPr>
          <p:cNvPr id="3" name="Title 1">
            <a:extLst>
              <a:ext uri="{FF2B5EF4-FFF2-40B4-BE49-F238E27FC236}">
                <a16:creationId xmlns:a16="http://schemas.microsoft.com/office/drawing/2014/main" id="{A034E94F-B4F5-5464-DAC7-430A7052ED2F}"/>
              </a:ext>
            </a:extLst>
          </p:cNvPr>
          <p:cNvSpPr txBox="1">
            <a:spLocks/>
          </p:cNvSpPr>
          <p:nvPr/>
        </p:nvSpPr>
        <p:spPr>
          <a:xfrm>
            <a:off x="745992" y="1012538"/>
            <a:ext cx="10691265" cy="5349354"/>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00000"/>
              </a:lnSpc>
              <a:spcBef>
                <a:spcPts val="0"/>
              </a:spcBef>
            </a:pPr>
            <a:r>
              <a:rPr lang="en-US" sz="2800" b="1">
                <a:solidFill>
                  <a:srgbClr val="FFFFFF"/>
                </a:solidFill>
                <a:ea typeface="+mj-lt"/>
                <a:cs typeface="+mj-lt"/>
              </a:rPr>
              <a:t>Fred API: </a:t>
            </a:r>
            <a:r>
              <a:rPr lang="en-US" sz="2800">
                <a:solidFill>
                  <a:srgbClr val="FFFFFF"/>
                </a:solidFill>
                <a:ea typeface="+mj-lt"/>
                <a:cs typeface="+mj-lt"/>
                <a:hlinkClick r:id="rId3"/>
              </a:rPr>
              <a:t>https://fred.stlouisfed.org/docs/api/fred/</a:t>
            </a:r>
          </a:p>
          <a:p>
            <a:pPr algn="l">
              <a:lnSpc>
                <a:spcPct val="100000"/>
              </a:lnSpc>
              <a:spcBef>
                <a:spcPts val="0"/>
              </a:spcBef>
            </a:pPr>
            <a:r>
              <a:rPr lang="en-US" sz="2800" b="1">
                <a:solidFill>
                  <a:srgbClr val="FFFFFF"/>
                </a:solidFill>
                <a:ea typeface="+mj-lt"/>
                <a:cs typeface="+mj-lt"/>
              </a:rPr>
              <a:t>SciPy:</a:t>
            </a:r>
            <a:r>
              <a:rPr lang="en-US" sz="2800">
                <a:solidFill>
                  <a:srgbClr val="FFFFFF"/>
                </a:solidFill>
                <a:ea typeface="+mj-lt"/>
                <a:cs typeface="+mj-lt"/>
              </a:rPr>
              <a:t> </a:t>
            </a:r>
            <a:r>
              <a:rPr lang="en-US" sz="2800">
                <a:solidFill>
                  <a:srgbClr val="FFFFFF"/>
                </a:solidFill>
                <a:ea typeface="+mj-lt"/>
                <a:cs typeface="+mj-lt"/>
                <a:hlinkClick r:id="rId4">
                  <a:extLst>
                    <a:ext uri="{A12FA001-AC4F-418D-AE19-62706E023703}">
                      <ahyp:hlinkClr xmlns:ahyp="http://schemas.microsoft.com/office/drawing/2018/hyperlinkcolor" val="tx"/>
                    </a:ext>
                  </a:extLst>
                </a:hlinkClick>
              </a:rPr>
              <a:t>https://docs.scipy.org/doc/scipy/</a:t>
            </a:r>
          </a:p>
          <a:p>
            <a:pPr algn="l">
              <a:lnSpc>
                <a:spcPct val="100000"/>
              </a:lnSpc>
              <a:spcBef>
                <a:spcPts val="0"/>
              </a:spcBef>
            </a:pPr>
            <a:r>
              <a:rPr lang="en-US" sz="2800" b="1" err="1">
                <a:solidFill>
                  <a:srgbClr val="FFFFFF"/>
                </a:solidFill>
                <a:ea typeface="+mj-lt"/>
                <a:cs typeface="+mj-lt"/>
              </a:rPr>
              <a:t>PyGad</a:t>
            </a:r>
            <a:r>
              <a:rPr lang="en-US" sz="2800" b="1">
                <a:solidFill>
                  <a:srgbClr val="FFFFFF"/>
                </a:solidFill>
                <a:ea typeface="+mj-lt"/>
                <a:cs typeface="+mj-lt"/>
              </a:rPr>
              <a:t>:</a:t>
            </a:r>
            <a:r>
              <a:rPr lang="en-US" sz="2800">
                <a:solidFill>
                  <a:srgbClr val="FFFFFF"/>
                </a:solidFill>
                <a:ea typeface="+mj-lt"/>
                <a:cs typeface="+mj-lt"/>
              </a:rPr>
              <a:t> </a:t>
            </a:r>
            <a:r>
              <a:rPr lang="en-US" sz="2800">
                <a:solidFill>
                  <a:srgbClr val="FFFFFF"/>
                </a:solidFill>
                <a:ea typeface="+mj-lt"/>
                <a:cs typeface="+mj-lt"/>
                <a:hlinkClick r:id="rId5"/>
              </a:rPr>
              <a:t>https://pygad.readthedocs.io/en/latest/</a:t>
            </a:r>
          </a:p>
          <a:p>
            <a:pPr algn="l">
              <a:lnSpc>
                <a:spcPct val="100000"/>
              </a:lnSpc>
              <a:spcBef>
                <a:spcPts val="0"/>
              </a:spcBef>
            </a:pPr>
            <a:r>
              <a:rPr lang="en-US" sz="2800" b="1">
                <a:solidFill>
                  <a:srgbClr val="FFFFFF"/>
                </a:solidFill>
                <a:ea typeface="+mj-lt"/>
                <a:cs typeface="+mj-lt"/>
              </a:rPr>
              <a:t>MEALPY</a:t>
            </a:r>
            <a:r>
              <a:rPr lang="en-US" sz="2800">
                <a:solidFill>
                  <a:srgbClr val="FFFFFF"/>
                </a:solidFill>
                <a:ea typeface="+mj-lt"/>
                <a:cs typeface="+mj-lt"/>
              </a:rPr>
              <a:t>: </a:t>
            </a:r>
            <a:r>
              <a:rPr lang="en-US" sz="2800">
                <a:solidFill>
                  <a:srgbClr val="FFFFFF"/>
                </a:solidFill>
                <a:ea typeface="+mj-lt"/>
                <a:cs typeface="+mj-lt"/>
                <a:hlinkClick r:id="rId6">
                  <a:extLst>
                    <a:ext uri="{A12FA001-AC4F-418D-AE19-62706E023703}">
                      <ahyp:hlinkClr xmlns:ahyp="http://schemas.microsoft.com/office/drawing/2018/hyperlinkcolor" val="tx"/>
                    </a:ext>
                  </a:extLst>
                </a:hlinkClick>
              </a:rPr>
              <a:t>https://mealpy.readthedocs.io/en/latest/</a:t>
            </a:r>
          </a:p>
          <a:p>
            <a:pPr algn="l">
              <a:lnSpc>
                <a:spcPct val="100000"/>
              </a:lnSpc>
              <a:spcBef>
                <a:spcPts val="0"/>
              </a:spcBef>
            </a:pPr>
            <a:r>
              <a:rPr lang="en-US" sz="2800" b="1" err="1">
                <a:solidFill>
                  <a:srgbClr val="FFFFFF"/>
                </a:solidFill>
                <a:ea typeface="+mj-lt"/>
                <a:cs typeface="+mj-lt"/>
              </a:rPr>
              <a:t>Streamlit</a:t>
            </a:r>
            <a:r>
              <a:rPr lang="en-US" sz="2800">
                <a:solidFill>
                  <a:srgbClr val="FFFFFF"/>
                </a:solidFill>
                <a:ea typeface="+mj-lt"/>
                <a:cs typeface="+mj-lt"/>
              </a:rPr>
              <a:t>: </a:t>
            </a:r>
            <a:r>
              <a:rPr lang="en-US" sz="2800">
                <a:solidFill>
                  <a:srgbClr val="FFFFFF"/>
                </a:solidFill>
                <a:ea typeface="+mj-lt"/>
                <a:cs typeface="+mj-lt"/>
                <a:hlinkClick r:id="rId7"/>
              </a:rPr>
              <a:t>https://docs.streamlit.io/</a:t>
            </a:r>
            <a:endParaRPr lang="en-US" sz="2800">
              <a:solidFill>
                <a:srgbClr val="FFFFFF"/>
              </a:solidFill>
              <a:ea typeface="+mj-lt"/>
              <a:cs typeface="+mj-lt"/>
            </a:endParaRPr>
          </a:p>
          <a:p>
            <a:pPr algn="l">
              <a:lnSpc>
                <a:spcPct val="100000"/>
              </a:lnSpc>
              <a:spcBef>
                <a:spcPts val="0"/>
              </a:spcBef>
            </a:pPr>
            <a:r>
              <a:rPr lang="en-US" sz="2800" b="1" err="1">
                <a:solidFill>
                  <a:srgbClr val="FFFFFF"/>
                </a:solidFill>
                <a:ea typeface="+mj-lt"/>
                <a:cs typeface="+mj-lt"/>
              </a:rPr>
              <a:t>Quandl</a:t>
            </a:r>
            <a:r>
              <a:rPr lang="en-US" sz="2800" b="1">
                <a:solidFill>
                  <a:srgbClr val="FFFFFF"/>
                </a:solidFill>
                <a:ea typeface="+mj-lt"/>
                <a:cs typeface="+mj-lt"/>
              </a:rPr>
              <a:t>:</a:t>
            </a:r>
            <a:r>
              <a:rPr lang="en-US" sz="2800">
                <a:solidFill>
                  <a:srgbClr val="FFFFFF"/>
                </a:solidFill>
                <a:ea typeface="+mj-lt"/>
                <a:cs typeface="+mj-lt"/>
              </a:rPr>
              <a:t> </a:t>
            </a:r>
            <a:r>
              <a:rPr lang="en-US" sz="2800">
                <a:solidFill>
                  <a:srgbClr val="FFFFFF"/>
                </a:solidFill>
                <a:ea typeface="+mj-lt"/>
                <a:cs typeface="+mj-lt"/>
                <a:hlinkClick r:id="rId8">
                  <a:extLst>
                    <a:ext uri="{A12FA001-AC4F-418D-AE19-62706E023703}">
                      <ahyp:hlinkClr xmlns:ahyp="http://schemas.microsoft.com/office/drawing/2018/hyperlinkcolor" val="tx"/>
                    </a:ext>
                  </a:extLst>
                </a:hlinkClick>
              </a:rPr>
              <a:t>https://pypi.org/project/Quandl/</a:t>
            </a:r>
          </a:p>
          <a:p>
            <a:pPr algn="l">
              <a:lnSpc>
                <a:spcPct val="100000"/>
              </a:lnSpc>
              <a:spcBef>
                <a:spcPts val="0"/>
              </a:spcBef>
            </a:pPr>
            <a:r>
              <a:rPr lang="en-US" sz="2800" b="1" err="1">
                <a:solidFill>
                  <a:srgbClr val="FFFFFF"/>
                </a:solidFill>
                <a:ea typeface="+mj-lt"/>
                <a:cs typeface="+mj-lt"/>
              </a:rPr>
              <a:t>NLopt</a:t>
            </a:r>
            <a:r>
              <a:rPr lang="en-US" sz="2800">
                <a:solidFill>
                  <a:srgbClr val="FFFFFF"/>
                </a:solidFill>
                <a:ea typeface="+mj-lt"/>
                <a:cs typeface="+mj-lt"/>
              </a:rPr>
              <a:t>: </a:t>
            </a:r>
            <a:r>
              <a:rPr lang="en-US" sz="2800">
                <a:solidFill>
                  <a:srgbClr val="FFFFFF"/>
                </a:solidFill>
                <a:ea typeface="+mj-lt"/>
                <a:cs typeface="+mj-lt"/>
                <a:hlinkClick r:id="rId9">
                  <a:extLst>
                    <a:ext uri="{A12FA001-AC4F-418D-AE19-62706E023703}">
                      <ahyp:hlinkClr xmlns:ahyp="http://schemas.microsoft.com/office/drawing/2018/hyperlinkcolor" val="tx"/>
                    </a:ext>
                  </a:extLst>
                </a:hlinkClick>
              </a:rPr>
              <a:t>https://nlopt.readthedocs.io/en/latest/</a:t>
            </a:r>
          </a:p>
          <a:p>
            <a:pPr algn="l">
              <a:lnSpc>
                <a:spcPct val="100000"/>
              </a:lnSpc>
              <a:spcBef>
                <a:spcPts val="0"/>
              </a:spcBef>
            </a:pPr>
            <a:r>
              <a:rPr lang="en-US" sz="2800" b="1">
                <a:solidFill>
                  <a:srgbClr val="FFFFFF"/>
                </a:solidFill>
                <a:ea typeface="+mj-lt"/>
                <a:cs typeface="+mj-lt"/>
              </a:rPr>
              <a:t>Gekko</a:t>
            </a:r>
            <a:r>
              <a:rPr lang="en-US" sz="2800">
                <a:solidFill>
                  <a:srgbClr val="FFFFFF"/>
                </a:solidFill>
                <a:ea typeface="+mj-lt"/>
                <a:cs typeface="+mj-lt"/>
              </a:rPr>
              <a:t>: </a:t>
            </a:r>
            <a:r>
              <a:rPr lang="en-US" sz="2800">
                <a:solidFill>
                  <a:srgbClr val="FFFFFF"/>
                </a:solidFill>
                <a:ea typeface="+mj-lt"/>
                <a:cs typeface="+mj-lt"/>
                <a:hlinkClick r:id="rId10">
                  <a:extLst>
                    <a:ext uri="{A12FA001-AC4F-418D-AE19-62706E023703}">
                      <ahyp:hlinkClr xmlns:ahyp="http://schemas.microsoft.com/office/drawing/2018/hyperlinkcolor" val="tx"/>
                    </a:ext>
                  </a:extLst>
                </a:hlinkClick>
              </a:rPr>
              <a:t>https://gekko.readthedocs.io/en/latest/</a:t>
            </a:r>
          </a:p>
          <a:p>
            <a:pPr algn="l">
              <a:lnSpc>
                <a:spcPct val="100000"/>
              </a:lnSpc>
              <a:spcBef>
                <a:spcPts val="0"/>
              </a:spcBef>
            </a:pPr>
            <a:r>
              <a:rPr lang="en-US" sz="2800" b="1" err="1">
                <a:solidFill>
                  <a:srgbClr val="FFFFFF"/>
                </a:solidFill>
                <a:ea typeface="+mj-lt"/>
                <a:cs typeface="+mj-lt"/>
              </a:rPr>
              <a:t>Ortools</a:t>
            </a:r>
            <a:r>
              <a:rPr lang="en-US" sz="2800">
                <a:solidFill>
                  <a:srgbClr val="FFFFFF"/>
                </a:solidFill>
                <a:ea typeface="+mj-lt"/>
                <a:cs typeface="+mj-lt"/>
              </a:rPr>
              <a:t>: </a:t>
            </a:r>
            <a:r>
              <a:rPr lang="en-US" sz="2800">
                <a:solidFill>
                  <a:srgbClr val="FFFFFF"/>
                </a:solidFill>
                <a:ea typeface="+mj-lt"/>
                <a:cs typeface="+mj-lt"/>
                <a:hlinkClick r:id="rId11">
                  <a:extLst>
                    <a:ext uri="{A12FA001-AC4F-418D-AE19-62706E023703}">
                      <ahyp:hlinkClr xmlns:ahyp="http://schemas.microsoft.com/office/drawing/2018/hyperlinkcolor" val="tx"/>
                    </a:ext>
                  </a:extLst>
                </a:hlinkClick>
              </a:rPr>
              <a:t>https://developers.google.com/optimization/reference/python/sat/python/cp_model</a:t>
            </a:r>
            <a:endParaRPr lang="en-US" sz="2800">
              <a:solidFill>
                <a:srgbClr val="FFFFFF"/>
              </a:solidFill>
              <a:ea typeface="+mj-lt"/>
              <a:cs typeface="+mj-lt"/>
            </a:endParaRPr>
          </a:p>
          <a:p>
            <a:pPr algn="l">
              <a:lnSpc>
                <a:spcPct val="100000"/>
              </a:lnSpc>
              <a:spcBef>
                <a:spcPts val="0"/>
              </a:spcBef>
            </a:pPr>
            <a:r>
              <a:rPr lang="en-US" sz="2800" b="1">
                <a:solidFill>
                  <a:srgbClr val="FFFFFF"/>
                </a:solidFill>
                <a:ea typeface="+mj-lt"/>
                <a:cs typeface="+mj-lt"/>
              </a:rPr>
              <a:t>CVXPY</a:t>
            </a:r>
            <a:r>
              <a:rPr lang="en-US" sz="2800">
                <a:solidFill>
                  <a:srgbClr val="FFFFFF"/>
                </a:solidFill>
                <a:ea typeface="+mj-lt"/>
                <a:cs typeface="+mj-lt"/>
              </a:rPr>
              <a:t>: </a:t>
            </a:r>
            <a:r>
              <a:rPr lang="en-US" sz="2800">
                <a:solidFill>
                  <a:srgbClr val="FFFFFF"/>
                </a:solidFill>
                <a:ea typeface="+mj-lt"/>
                <a:cs typeface="+mj-lt"/>
                <a:hlinkClick r:id="rId12"/>
              </a:rPr>
              <a:t>https://www.cvxpy.org/index.html</a:t>
            </a:r>
            <a:endParaRPr lang="en-US"/>
          </a:p>
        </p:txBody>
      </p:sp>
    </p:spTree>
    <p:extLst>
      <p:ext uri="{BB962C8B-B14F-4D97-AF65-F5344CB8AC3E}">
        <p14:creationId xmlns:p14="http://schemas.microsoft.com/office/powerpoint/2010/main" val="1764325638"/>
      </p:ext>
    </p:extLst>
  </p:cSld>
  <p:clrMapOvr>
    <a:overrideClrMapping bg1="dk1" tx1="lt1" bg2="dk2" tx2="lt2" accent1="accent1" accent2="accent2" accent3="accent3" accent4="accent4" accent5="accent5" accent6="accent6" hlink="hlink" folHlink="folHlink"/>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a:extLst>
            <a:ext uri="{FF2B5EF4-FFF2-40B4-BE49-F238E27FC236}">
              <a16:creationId xmlns:a16="http://schemas.microsoft.com/office/drawing/2014/main" id="{0765C11E-F4FF-FB8B-8B67-92297484A888}"/>
            </a:ext>
          </a:extLst>
        </p:cNvPr>
        <p:cNvGrpSpPr/>
        <p:nvPr/>
      </p:nvGrpSpPr>
      <p:grpSpPr>
        <a:xfrm>
          <a:off x="0" y="0"/>
          <a:ext cx="0" cy="0"/>
          <a:chOff x="0" y="0"/>
          <a:chExt cx="0" cy="0"/>
        </a:xfrm>
      </p:grpSpPr>
      <p:sp>
        <p:nvSpPr>
          <p:cNvPr id="31" name="Rectangle 30">
            <a:extLst>
              <a:ext uri="{FF2B5EF4-FFF2-40B4-BE49-F238E27FC236}">
                <a16:creationId xmlns:a16="http://schemas.microsoft.com/office/drawing/2014/main" id="{FAD7D99E-17EC-5512-8A93-D2057D12D2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Image 6" descr="Une image contenant intérieur, art, bâtiment, musée&#10;&#10;Le contenu généré par l’IA peut être incorrect.">
            <a:extLst>
              <a:ext uri="{FF2B5EF4-FFF2-40B4-BE49-F238E27FC236}">
                <a16:creationId xmlns:a16="http://schemas.microsoft.com/office/drawing/2014/main" id="{E6B91448-9628-C0E3-5AE9-64D2DB1603C0}"/>
              </a:ext>
            </a:extLst>
          </p:cNvPr>
          <p:cNvPicPr>
            <a:picLocks noChangeAspect="1"/>
          </p:cNvPicPr>
          <p:nvPr/>
        </p:nvPicPr>
        <p:blipFill>
          <a:blip r:embed="rId2">
            <a:alphaModFix amt="50000"/>
          </a:blip>
          <a:srcRect t="10939" b="4475"/>
          <a:stretch/>
        </p:blipFill>
        <p:spPr>
          <a:xfrm>
            <a:off x="20" y="1"/>
            <a:ext cx="12191980" cy="6857999"/>
          </a:xfrm>
          <a:prstGeom prst="rect">
            <a:avLst/>
          </a:prstGeom>
        </p:spPr>
      </p:pic>
      <p:sp>
        <p:nvSpPr>
          <p:cNvPr id="10" name="Rectangle 9">
            <a:extLst>
              <a:ext uri="{FF2B5EF4-FFF2-40B4-BE49-F238E27FC236}">
                <a16:creationId xmlns:a16="http://schemas.microsoft.com/office/drawing/2014/main" id="{F4B93572-D8DA-FCBA-B2FE-039B5A26AF19}"/>
              </a:ext>
            </a:extLst>
          </p:cNvPr>
          <p:cNvSpPr/>
          <p:nvPr/>
        </p:nvSpPr>
        <p:spPr>
          <a:xfrm>
            <a:off x="352648" y="190349"/>
            <a:ext cx="11586287" cy="6283155"/>
          </a:xfrm>
          <a:prstGeom prst="rect">
            <a:avLst/>
          </a:prstGeom>
          <a:solidFill>
            <a:srgbClr val="000000">
              <a:alpha val="57000"/>
            </a:srgb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fr-FR" b="1"/>
              <a:t>THIS IS A SLIDE YOU CAN USE FOR YOUR SLIDES</a:t>
            </a:r>
          </a:p>
          <a:p>
            <a:pPr algn="ctr"/>
            <a:endParaRPr lang="fr-FR" b="1"/>
          </a:p>
          <a:p>
            <a:pPr algn="ctr"/>
            <a:endParaRPr lang="fr-FR" b="1"/>
          </a:p>
          <a:p>
            <a:pPr algn="ctr"/>
            <a:endParaRPr lang="fr-FR" b="1"/>
          </a:p>
          <a:p>
            <a:pPr algn="ctr"/>
            <a:endParaRPr lang="fr-FR" b="1"/>
          </a:p>
          <a:p>
            <a:pPr algn="ctr"/>
            <a:endParaRPr lang="fr-FR" b="1"/>
          </a:p>
          <a:p>
            <a:pPr algn="ctr"/>
            <a:endParaRPr lang="fr-FR" b="1"/>
          </a:p>
          <a:p>
            <a:pPr algn="ctr"/>
            <a:endParaRPr lang="fr-FR" b="1"/>
          </a:p>
          <a:p>
            <a:pPr algn="ctr"/>
            <a:endParaRPr lang="fr-FR" b="1"/>
          </a:p>
          <a:p>
            <a:pPr algn="ctr"/>
            <a:endParaRPr lang="fr-FR" b="1"/>
          </a:p>
          <a:p>
            <a:pPr algn="ctr"/>
            <a:endParaRPr lang="fr-FR" b="1"/>
          </a:p>
          <a:p>
            <a:pPr algn="ctr"/>
            <a:endParaRPr lang="fr-FR" b="1"/>
          </a:p>
          <a:p>
            <a:pPr marL="285750" indent="-285750" algn="ctr">
              <a:buFont typeface="Calibri"/>
              <a:buChar char="-"/>
            </a:pPr>
            <a:endParaRPr lang="fr-FR" b="1"/>
          </a:p>
        </p:txBody>
      </p:sp>
    </p:spTree>
    <p:extLst>
      <p:ext uri="{BB962C8B-B14F-4D97-AF65-F5344CB8AC3E}">
        <p14:creationId xmlns:p14="http://schemas.microsoft.com/office/powerpoint/2010/main" val="3784345199"/>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a:extLst>
            <a:ext uri="{FF2B5EF4-FFF2-40B4-BE49-F238E27FC236}">
              <a16:creationId xmlns:a16="http://schemas.microsoft.com/office/drawing/2014/main" id="{878FAD64-3E32-2C72-9B52-127C50F6E8E6}"/>
            </a:ext>
          </a:extLst>
        </p:cNvPr>
        <p:cNvGrpSpPr/>
        <p:nvPr/>
      </p:nvGrpSpPr>
      <p:grpSpPr>
        <a:xfrm>
          <a:off x="0" y="0"/>
          <a:ext cx="0" cy="0"/>
          <a:chOff x="0" y="0"/>
          <a:chExt cx="0" cy="0"/>
        </a:xfrm>
      </p:grpSpPr>
      <p:sp>
        <p:nvSpPr>
          <p:cNvPr id="31" name="Rectangle 30">
            <a:extLst>
              <a:ext uri="{FF2B5EF4-FFF2-40B4-BE49-F238E27FC236}">
                <a16:creationId xmlns:a16="http://schemas.microsoft.com/office/drawing/2014/main" id="{F17E3777-1E37-A30E-66C0-FC66E50671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Image 6" descr="Une image contenant intérieur, art, bâtiment, musée&#10;&#10;Le contenu généré par l’IA peut être incorrect.">
            <a:extLst>
              <a:ext uri="{FF2B5EF4-FFF2-40B4-BE49-F238E27FC236}">
                <a16:creationId xmlns:a16="http://schemas.microsoft.com/office/drawing/2014/main" id="{33B304F0-D049-FA66-6A15-53D3B4074602}"/>
              </a:ext>
            </a:extLst>
          </p:cNvPr>
          <p:cNvPicPr>
            <a:picLocks noChangeAspect="1"/>
          </p:cNvPicPr>
          <p:nvPr/>
        </p:nvPicPr>
        <p:blipFill>
          <a:blip r:embed="rId2">
            <a:alphaModFix amt="50000"/>
          </a:blip>
          <a:srcRect t="10939" b="4475"/>
          <a:stretch/>
        </p:blipFill>
        <p:spPr>
          <a:xfrm>
            <a:off x="20" y="1"/>
            <a:ext cx="12191980" cy="6857999"/>
          </a:xfrm>
          <a:prstGeom prst="rect">
            <a:avLst/>
          </a:prstGeom>
        </p:spPr>
      </p:pic>
      <p:sp>
        <p:nvSpPr>
          <p:cNvPr id="10" name="Rectangle 9">
            <a:extLst>
              <a:ext uri="{FF2B5EF4-FFF2-40B4-BE49-F238E27FC236}">
                <a16:creationId xmlns:a16="http://schemas.microsoft.com/office/drawing/2014/main" id="{797ADB7E-2ACD-149F-501A-B34CFECEBB08}"/>
              </a:ext>
            </a:extLst>
          </p:cNvPr>
          <p:cNvSpPr/>
          <p:nvPr/>
        </p:nvSpPr>
        <p:spPr>
          <a:xfrm>
            <a:off x="352648" y="190349"/>
            <a:ext cx="11586287" cy="6283155"/>
          </a:xfrm>
          <a:prstGeom prst="rect">
            <a:avLst/>
          </a:prstGeom>
          <a:solidFill>
            <a:srgbClr val="000000">
              <a:alpha val="57000"/>
            </a:srgb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a:p>
            <a:pPr algn="ctr"/>
            <a:endParaRPr lang="fr-FR"/>
          </a:p>
          <a:p>
            <a:pPr algn="ctr"/>
            <a:endParaRPr lang="fr-FR"/>
          </a:p>
          <a:p>
            <a:pPr algn="ctr"/>
            <a:endParaRPr lang="fr-FR"/>
          </a:p>
          <a:p>
            <a:pPr algn="ctr"/>
            <a:endParaRPr lang="fr-FR"/>
          </a:p>
          <a:p>
            <a:pPr algn="ctr"/>
            <a:endParaRPr lang="fr-FR"/>
          </a:p>
          <a:p>
            <a:pPr algn="ctr"/>
            <a:endParaRPr lang="fr-FR"/>
          </a:p>
          <a:p>
            <a:pPr algn="ctr"/>
            <a:endParaRPr lang="fr-FR"/>
          </a:p>
          <a:p>
            <a:pPr algn="ctr"/>
            <a:endParaRPr lang="fr-FR"/>
          </a:p>
          <a:p>
            <a:pPr algn="ctr"/>
            <a:endParaRPr lang="fr-FR"/>
          </a:p>
          <a:p>
            <a:pPr algn="ctr"/>
            <a:endParaRPr lang="fr-FR"/>
          </a:p>
          <a:p>
            <a:pPr algn="ctr"/>
            <a:endParaRPr lang="fr-FR"/>
          </a:p>
          <a:p>
            <a:pPr marL="285750" indent="-285750" algn="ctr">
              <a:buFont typeface="Calibri"/>
              <a:buChar char="-"/>
            </a:pPr>
            <a:endParaRPr lang="fr-FR"/>
          </a:p>
        </p:txBody>
      </p:sp>
      <p:pic>
        <p:nvPicPr>
          <p:cNvPr id="3" name="Image 2" descr="Une image contenant texte, Visage humain, Dessin animé, clipart&#10;&#10;Le contenu généré par l’IA peut être incorrect.">
            <a:extLst>
              <a:ext uri="{FF2B5EF4-FFF2-40B4-BE49-F238E27FC236}">
                <a16:creationId xmlns:a16="http://schemas.microsoft.com/office/drawing/2014/main" id="{62DCB775-D519-EDFA-3553-A204FF6B8E96}"/>
              </a:ext>
            </a:extLst>
          </p:cNvPr>
          <p:cNvPicPr>
            <a:picLocks noChangeAspect="1"/>
          </p:cNvPicPr>
          <p:nvPr/>
        </p:nvPicPr>
        <p:blipFill>
          <a:blip r:embed="rId3"/>
          <a:stretch>
            <a:fillRect/>
          </a:stretch>
        </p:blipFill>
        <p:spPr>
          <a:xfrm>
            <a:off x="2395033" y="1143760"/>
            <a:ext cx="7408868" cy="5032328"/>
          </a:xfrm>
          <a:prstGeom prst="rect">
            <a:avLst/>
          </a:prstGeom>
        </p:spPr>
      </p:pic>
      <p:sp>
        <p:nvSpPr>
          <p:cNvPr id="4" name="Title 1">
            <a:extLst>
              <a:ext uri="{FF2B5EF4-FFF2-40B4-BE49-F238E27FC236}">
                <a16:creationId xmlns:a16="http://schemas.microsoft.com/office/drawing/2014/main" id="{56D6F94E-7B41-28A8-56BD-877BBFCB4ABA}"/>
              </a:ext>
            </a:extLst>
          </p:cNvPr>
          <p:cNvSpPr txBox="1">
            <a:spLocks/>
          </p:cNvSpPr>
          <p:nvPr/>
        </p:nvSpPr>
        <p:spPr>
          <a:xfrm>
            <a:off x="866458" y="374380"/>
            <a:ext cx="7866331" cy="933870"/>
          </a:xfrm>
          <a:prstGeom prst="rect">
            <a:avLst/>
          </a:prstGeom>
        </p:spPr>
        <p:txBody>
          <a:bodyPr vert="horz" lIns="91440" tIns="45720" rIns="91440" bIns="45720" rtlCol="0" anchor="t">
            <a:normAutofit fontScale="92500"/>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atin typeface="Modern No. 20"/>
              </a:rPr>
              <a:t>The Portfolio Optimization Problem</a:t>
            </a:r>
            <a:endParaRPr lang="fr-FR">
              <a:latin typeface="Modern No. 20"/>
            </a:endParaRPr>
          </a:p>
        </p:txBody>
      </p:sp>
      <p:pic>
        <p:nvPicPr>
          <p:cNvPr id="5" name="Image 4" descr="Balthazar Picsou - Portrait du Personnage Disney de Donaldville">
            <a:extLst>
              <a:ext uri="{FF2B5EF4-FFF2-40B4-BE49-F238E27FC236}">
                <a16:creationId xmlns:a16="http://schemas.microsoft.com/office/drawing/2014/main" id="{5E3C568C-0F32-1F38-9370-9A3C5DD183A7}"/>
              </a:ext>
            </a:extLst>
          </p:cNvPr>
          <p:cNvPicPr>
            <a:picLocks noChangeAspect="1"/>
          </p:cNvPicPr>
          <p:nvPr/>
        </p:nvPicPr>
        <p:blipFill>
          <a:blip r:embed="rId4"/>
          <a:stretch>
            <a:fillRect/>
          </a:stretch>
        </p:blipFill>
        <p:spPr>
          <a:xfrm>
            <a:off x="10336298" y="4706508"/>
            <a:ext cx="1343025" cy="1666875"/>
          </a:xfrm>
          <a:prstGeom prst="rect">
            <a:avLst/>
          </a:prstGeom>
        </p:spPr>
      </p:pic>
    </p:spTree>
    <p:extLst>
      <p:ext uri="{BB962C8B-B14F-4D97-AF65-F5344CB8AC3E}">
        <p14:creationId xmlns:p14="http://schemas.microsoft.com/office/powerpoint/2010/main" val="8200322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ECBA813-32AD-7F7B-041A-7265973C575F}"/>
            </a:ext>
          </a:extLst>
        </p:cNvPr>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F609FF9A-4FCE-468E-A86A-C9AB525EAE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 name="Rectangle 37">
            <a:extLst>
              <a:ext uri="{FF2B5EF4-FFF2-40B4-BE49-F238E27FC236}">
                <a16:creationId xmlns:a16="http://schemas.microsoft.com/office/drawing/2014/main" id="{021E12D4-3A88-428D-8E5E-AF1AFD923D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7" name="Picture 6" descr="A calculus formula">
            <a:extLst>
              <a:ext uri="{FF2B5EF4-FFF2-40B4-BE49-F238E27FC236}">
                <a16:creationId xmlns:a16="http://schemas.microsoft.com/office/drawing/2014/main" id="{E156C268-1415-F473-2322-8B927A8D0C6B}"/>
              </a:ext>
            </a:extLst>
          </p:cNvPr>
          <p:cNvPicPr>
            <a:picLocks noChangeAspect="1"/>
          </p:cNvPicPr>
          <p:nvPr/>
        </p:nvPicPr>
        <p:blipFill>
          <a:blip r:embed="rId2">
            <a:alphaModFix amt="60000"/>
          </a:blip>
          <a:srcRect t="1948" b="13783"/>
          <a:stretch/>
        </p:blipFill>
        <p:spPr>
          <a:xfrm>
            <a:off x="-1" y="10"/>
            <a:ext cx="12192001" cy="6857990"/>
          </a:xfrm>
          <a:prstGeom prst="rect">
            <a:avLst/>
          </a:prstGeom>
        </p:spPr>
      </p:pic>
      <p:sp>
        <p:nvSpPr>
          <p:cNvPr id="2" name="Title 1">
            <a:extLst>
              <a:ext uri="{FF2B5EF4-FFF2-40B4-BE49-F238E27FC236}">
                <a16:creationId xmlns:a16="http://schemas.microsoft.com/office/drawing/2014/main" id="{4144FBD9-8BE8-1083-370F-F0F1253F0ABF}"/>
              </a:ext>
            </a:extLst>
          </p:cNvPr>
          <p:cNvSpPr>
            <a:spLocks noGrp="1"/>
          </p:cNvSpPr>
          <p:nvPr>
            <p:ph type="title"/>
          </p:nvPr>
        </p:nvSpPr>
        <p:spPr>
          <a:xfrm>
            <a:off x="838200" y="914402"/>
            <a:ext cx="10515600" cy="2985923"/>
          </a:xfrm>
        </p:spPr>
        <p:txBody>
          <a:bodyPr vert="horz" lIns="91440" tIns="45720" rIns="91440" bIns="45720" rtlCol="0" anchor="b">
            <a:normAutofit/>
          </a:bodyPr>
          <a:lstStyle/>
          <a:p>
            <a:pPr algn="ctr"/>
            <a:r>
              <a:rPr lang="en-US" sz="5200">
                <a:solidFill>
                  <a:srgbClr val="FFFFFF"/>
                </a:solidFill>
                <a:latin typeface="Modern No. 20"/>
              </a:rPr>
              <a:t>Mathematical Models</a:t>
            </a:r>
            <a:endParaRPr lang="fr-FR">
              <a:latin typeface="Modern No. 20"/>
            </a:endParaRPr>
          </a:p>
        </p:txBody>
      </p:sp>
      <p:pic>
        <p:nvPicPr>
          <p:cNvPr id="4" name="Image 3" descr="Une image contenant texte, Visage humain, Dessin animé, clipart&#10;&#10;Le contenu généré par l’IA peut être incorrect.">
            <a:extLst>
              <a:ext uri="{FF2B5EF4-FFF2-40B4-BE49-F238E27FC236}">
                <a16:creationId xmlns:a16="http://schemas.microsoft.com/office/drawing/2014/main" id="{43927D9A-4CE3-9AF8-759F-B11F7BA87601}"/>
              </a:ext>
            </a:extLst>
          </p:cNvPr>
          <p:cNvPicPr>
            <a:picLocks noChangeAspect="1"/>
          </p:cNvPicPr>
          <p:nvPr/>
        </p:nvPicPr>
        <p:blipFill>
          <a:blip r:embed="rId3"/>
          <a:stretch>
            <a:fillRect/>
          </a:stretch>
        </p:blipFill>
        <p:spPr>
          <a:xfrm>
            <a:off x="2395033" y="7507491"/>
            <a:ext cx="7408868" cy="5032328"/>
          </a:xfrm>
          <a:prstGeom prst="rect">
            <a:avLst/>
          </a:prstGeom>
        </p:spPr>
      </p:pic>
      <p:sp>
        <p:nvSpPr>
          <p:cNvPr id="6" name="Title 1">
            <a:extLst>
              <a:ext uri="{FF2B5EF4-FFF2-40B4-BE49-F238E27FC236}">
                <a16:creationId xmlns:a16="http://schemas.microsoft.com/office/drawing/2014/main" id="{53CDC41E-8D5A-7233-2320-2EDCAFE1A60D}"/>
              </a:ext>
            </a:extLst>
          </p:cNvPr>
          <p:cNvSpPr txBox="1">
            <a:spLocks/>
          </p:cNvSpPr>
          <p:nvPr/>
        </p:nvSpPr>
        <p:spPr>
          <a:xfrm>
            <a:off x="845863" y="-789214"/>
            <a:ext cx="7866331" cy="933870"/>
          </a:xfrm>
          <a:prstGeom prst="rect">
            <a:avLst/>
          </a:prstGeom>
        </p:spPr>
        <p:txBody>
          <a:bodyPr vert="horz" lIns="91440" tIns="45720" rIns="91440" bIns="45720" rtlCol="0" anchor="t">
            <a:normAutofit fontScale="92500"/>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atin typeface="Modern No. 20"/>
              </a:rPr>
              <a:t>The Portfolio Optimization Problem</a:t>
            </a:r>
            <a:endParaRPr lang="fr-FR">
              <a:latin typeface="Modern No. 20"/>
            </a:endParaRPr>
          </a:p>
        </p:txBody>
      </p:sp>
      <p:pic>
        <p:nvPicPr>
          <p:cNvPr id="9" name="Image 8" descr="Balthazar Picsou - Portrait du Personnage Disney de Donaldville">
            <a:extLst>
              <a:ext uri="{FF2B5EF4-FFF2-40B4-BE49-F238E27FC236}">
                <a16:creationId xmlns:a16="http://schemas.microsoft.com/office/drawing/2014/main" id="{5FFA7886-5C45-EA3E-4700-D44B37F2E6B1}"/>
              </a:ext>
            </a:extLst>
          </p:cNvPr>
          <p:cNvPicPr>
            <a:picLocks noChangeAspect="1"/>
          </p:cNvPicPr>
          <p:nvPr/>
        </p:nvPicPr>
        <p:blipFill>
          <a:blip r:embed="rId4"/>
          <a:stretch>
            <a:fillRect/>
          </a:stretch>
        </p:blipFill>
        <p:spPr>
          <a:xfrm>
            <a:off x="13106271" y="4603536"/>
            <a:ext cx="1343025" cy="1666875"/>
          </a:xfrm>
          <a:prstGeom prst="rect">
            <a:avLst/>
          </a:prstGeom>
        </p:spPr>
      </p:pic>
    </p:spTree>
    <p:extLst>
      <p:ext uri="{BB962C8B-B14F-4D97-AF65-F5344CB8AC3E}">
        <p14:creationId xmlns:p14="http://schemas.microsoft.com/office/powerpoint/2010/main" val="14253031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a:extLst>
            <a:ext uri="{FF2B5EF4-FFF2-40B4-BE49-F238E27FC236}">
              <a16:creationId xmlns:a16="http://schemas.microsoft.com/office/drawing/2014/main" id="{F749A60D-87C7-F8C4-C8EB-89C7D7A7CF59}"/>
            </a:ext>
          </a:extLst>
        </p:cNvPr>
        <p:cNvGrpSpPr/>
        <p:nvPr/>
      </p:nvGrpSpPr>
      <p:grpSpPr>
        <a:xfrm>
          <a:off x="0" y="0"/>
          <a:ext cx="0" cy="0"/>
          <a:chOff x="0" y="0"/>
          <a:chExt cx="0" cy="0"/>
        </a:xfrm>
      </p:grpSpPr>
      <p:sp>
        <p:nvSpPr>
          <p:cNvPr id="31" name="Rectangle 30">
            <a:extLst>
              <a:ext uri="{FF2B5EF4-FFF2-40B4-BE49-F238E27FC236}">
                <a16:creationId xmlns:a16="http://schemas.microsoft.com/office/drawing/2014/main" id="{A138005E-6499-AE70-9C7E-41EF90813D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Image 6" descr="Une image contenant intérieur, art, bâtiment, musée&#10;&#10;Le contenu généré par l’IA peut être incorrect.">
            <a:extLst>
              <a:ext uri="{FF2B5EF4-FFF2-40B4-BE49-F238E27FC236}">
                <a16:creationId xmlns:a16="http://schemas.microsoft.com/office/drawing/2014/main" id="{C172474D-EF7B-FE2C-63AE-32F50409AE42}"/>
              </a:ext>
            </a:extLst>
          </p:cNvPr>
          <p:cNvPicPr>
            <a:picLocks noChangeAspect="1"/>
          </p:cNvPicPr>
          <p:nvPr/>
        </p:nvPicPr>
        <p:blipFill>
          <a:blip r:embed="rId2">
            <a:alphaModFix amt="50000"/>
          </a:blip>
          <a:srcRect t="10939" b="4475"/>
          <a:stretch/>
        </p:blipFill>
        <p:spPr>
          <a:xfrm>
            <a:off x="20" y="1"/>
            <a:ext cx="12191980" cy="6857999"/>
          </a:xfrm>
          <a:prstGeom prst="rect">
            <a:avLst/>
          </a:prstGeom>
        </p:spPr>
      </p:pic>
      <p:sp>
        <p:nvSpPr>
          <p:cNvPr id="10" name="Rectangle 9">
            <a:extLst>
              <a:ext uri="{FF2B5EF4-FFF2-40B4-BE49-F238E27FC236}">
                <a16:creationId xmlns:a16="http://schemas.microsoft.com/office/drawing/2014/main" id="{4086C473-93C7-C674-0178-BD0D629E1689}"/>
              </a:ext>
            </a:extLst>
          </p:cNvPr>
          <p:cNvSpPr/>
          <p:nvPr/>
        </p:nvSpPr>
        <p:spPr>
          <a:xfrm>
            <a:off x="352648" y="190349"/>
            <a:ext cx="11586287" cy="6283155"/>
          </a:xfrm>
          <a:prstGeom prst="rect">
            <a:avLst/>
          </a:prstGeom>
          <a:solidFill>
            <a:srgbClr val="000000">
              <a:alpha val="57000"/>
            </a:srgb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fr-FR" b="1"/>
          </a:p>
          <a:p>
            <a:pPr algn="ctr"/>
            <a:endParaRPr lang="fr-FR" b="1"/>
          </a:p>
          <a:p>
            <a:pPr algn="ctr"/>
            <a:endParaRPr lang="fr-FR" b="1"/>
          </a:p>
          <a:p>
            <a:pPr algn="ctr"/>
            <a:endParaRPr lang="fr-FR" b="1"/>
          </a:p>
          <a:p>
            <a:pPr algn="ctr"/>
            <a:endParaRPr lang="fr-FR" b="1"/>
          </a:p>
          <a:p>
            <a:pPr algn="ctr"/>
            <a:endParaRPr lang="fr-FR" b="1"/>
          </a:p>
          <a:p>
            <a:pPr algn="ctr"/>
            <a:endParaRPr lang="fr-FR" b="1"/>
          </a:p>
          <a:p>
            <a:pPr algn="ctr"/>
            <a:endParaRPr lang="fr-FR" b="1"/>
          </a:p>
          <a:p>
            <a:pPr algn="ctr"/>
            <a:endParaRPr lang="fr-FR" b="1"/>
          </a:p>
          <a:p>
            <a:pPr algn="ctr"/>
            <a:endParaRPr lang="fr-FR" b="1"/>
          </a:p>
          <a:p>
            <a:pPr algn="ctr"/>
            <a:endParaRPr lang="fr-FR" b="1"/>
          </a:p>
          <a:p>
            <a:pPr algn="ctr"/>
            <a:endParaRPr lang="fr-FR" b="1"/>
          </a:p>
          <a:p>
            <a:pPr marL="285750" indent="-285750" algn="ctr">
              <a:buFont typeface="Calibri"/>
              <a:buChar char="-"/>
            </a:pPr>
            <a:endParaRPr lang="fr-FR" b="1"/>
          </a:p>
        </p:txBody>
      </p:sp>
      <p:pic>
        <p:nvPicPr>
          <p:cNvPr id="8" name="Image 7" descr="Une image contenant dessin, illustration, clipart, dessin humoristique&#10;&#10;Le contenu généré par l’IA peut être incorrect.">
            <a:extLst>
              <a:ext uri="{FF2B5EF4-FFF2-40B4-BE49-F238E27FC236}">
                <a16:creationId xmlns:a16="http://schemas.microsoft.com/office/drawing/2014/main" id="{8554F73D-6714-E904-1EAC-7AB9155FA49F}"/>
              </a:ext>
            </a:extLst>
          </p:cNvPr>
          <p:cNvPicPr>
            <a:picLocks noChangeAspect="1"/>
          </p:cNvPicPr>
          <p:nvPr/>
        </p:nvPicPr>
        <p:blipFill>
          <a:blip r:embed="rId3"/>
          <a:stretch>
            <a:fillRect/>
          </a:stretch>
        </p:blipFill>
        <p:spPr>
          <a:xfrm>
            <a:off x="7546631" y="3716038"/>
            <a:ext cx="3419475" cy="2076450"/>
          </a:xfrm>
          <a:prstGeom prst="rect">
            <a:avLst/>
          </a:prstGeom>
        </p:spPr>
      </p:pic>
      <p:pic>
        <p:nvPicPr>
          <p:cNvPr id="9" name="Image 8" descr="Une image contenant Police, écriture manuscrite, blanc, texte&#10;&#10;Le contenu généré par l’IA peut être incorrect.">
            <a:extLst>
              <a:ext uri="{FF2B5EF4-FFF2-40B4-BE49-F238E27FC236}">
                <a16:creationId xmlns:a16="http://schemas.microsoft.com/office/drawing/2014/main" id="{2BD78F5F-CA25-B587-ED46-EDC1BF3059EB}"/>
              </a:ext>
            </a:extLst>
          </p:cNvPr>
          <p:cNvPicPr>
            <a:picLocks noChangeAspect="1"/>
          </p:cNvPicPr>
          <p:nvPr/>
        </p:nvPicPr>
        <p:blipFill>
          <a:blip r:embed="rId4"/>
          <a:stretch>
            <a:fillRect/>
          </a:stretch>
        </p:blipFill>
        <p:spPr>
          <a:xfrm>
            <a:off x="1263994" y="2406993"/>
            <a:ext cx="4333875" cy="1847850"/>
          </a:xfrm>
          <a:prstGeom prst="rect">
            <a:avLst/>
          </a:prstGeom>
        </p:spPr>
      </p:pic>
      <p:pic>
        <p:nvPicPr>
          <p:cNvPr id="11" name="Image 10" descr="Une image contenant Police, texte, blanc, diagramme&#10;&#10;Le contenu généré par l’IA peut être incorrect.">
            <a:extLst>
              <a:ext uri="{FF2B5EF4-FFF2-40B4-BE49-F238E27FC236}">
                <a16:creationId xmlns:a16="http://schemas.microsoft.com/office/drawing/2014/main" id="{C201058E-7AAC-614A-1773-11A69C3E417E}"/>
              </a:ext>
            </a:extLst>
          </p:cNvPr>
          <p:cNvPicPr>
            <a:picLocks noChangeAspect="1"/>
          </p:cNvPicPr>
          <p:nvPr/>
        </p:nvPicPr>
        <p:blipFill>
          <a:blip r:embed="rId5"/>
          <a:stretch>
            <a:fillRect/>
          </a:stretch>
        </p:blipFill>
        <p:spPr>
          <a:xfrm>
            <a:off x="7183652" y="2405706"/>
            <a:ext cx="2257425" cy="1162050"/>
          </a:xfrm>
          <a:prstGeom prst="rect">
            <a:avLst/>
          </a:prstGeom>
        </p:spPr>
      </p:pic>
      <p:pic>
        <p:nvPicPr>
          <p:cNvPr id="12" name="Image 11" descr="Une image contenant Police, blanc, diagramme, conception&#10;&#10;Le contenu généré par l’IA peut être incorrect.">
            <a:extLst>
              <a:ext uri="{FF2B5EF4-FFF2-40B4-BE49-F238E27FC236}">
                <a16:creationId xmlns:a16="http://schemas.microsoft.com/office/drawing/2014/main" id="{4F6456C2-2E34-B8B0-85D6-ADEB920A27C3}"/>
              </a:ext>
            </a:extLst>
          </p:cNvPr>
          <p:cNvPicPr>
            <a:picLocks noChangeAspect="1"/>
          </p:cNvPicPr>
          <p:nvPr/>
        </p:nvPicPr>
        <p:blipFill>
          <a:blip r:embed="rId6"/>
          <a:stretch>
            <a:fillRect/>
          </a:stretch>
        </p:blipFill>
        <p:spPr>
          <a:xfrm>
            <a:off x="9715500" y="2404419"/>
            <a:ext cx="1543050" cy="1162050"/>
          </a:xfrm>
          <a:prstGeom prst="rect">
            <a:avLst/>
          </a:prstGeom>
        </p:spPr>
      </p:pic>
      <p:pic>
        <p:nvPicPr>
          <p:cNvPr id="13" name="Image 12" descr="Une image contenant texte, Police, blanc, typographie&#10;&#10;Le contenu généré par l’IA peut être incorrect.">
            <a:extLst>
              <a:ext uri="{FF2B5EF4-FFF2-40B4-BE49-F238E27FC236}">
                <a16:creationId xmlns:a16="http://schemas.microsoft.com/office/drawing/2014/main" id="{33F7EA85-4B98-079D-7A37-9F182060DAA6}"/>
              </a:ext>
            </a:extLst>
          </p:cNvPr>
          <p:cNvPicPr>
            <a:picLocks noChangeAspect="1"/>
          </p:cNvPicPr>
          <p:nvPr/>
        </p:nvPicPr>
        <p:blipFill>
          <a:blip r:embed="rId7"/>
          <a:stretch>
            <a:fillRect/>
          </a:stretch>
        </p:blipFill>
        <p:spPr>
          <a:xfrm>
            <a:off x="1126267" y="4565565"/>
            <a:ext cx="4600575" cy="838200"/>
          </a:xfrm>
          <a:prstGeom prst="rect">
            <a:avLst/>
          </a:prstGeom>
        </p:spPr>
      </p:pic>
      <p:sp>
        <p:nvSpPr>
          <p:cNvPr id="15" name="Title 1">
            <a:extLst>
              <a:ext uri="{FF2B5EF4-FFF2-40B4-BE49-F238E27FC236}">
                <a16:creationId xmlns:a16="http://schemas.microsoft.com/office/drawing/2014/main" id="{C0170C62-446D-2F51-44AC-13128D1D469A}"/>
              </a:ext>
            </a:extLst>
          </p:cNvPr>
          <p:cNvSpPr txBox="1">
            <a:spLocks/>
          </p:cNvSpPr>
          <p:nvPr/>
        </p:nvSpPr>
        <p:spPr>
          <a:xfrm>
            <a:off x="-878" y="382161"/>
            <a:ext cx="12195847" cy="192416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atin typeface="Modern No. 20"/>
              </a:rPr>
              <a:t>Markowitz Model </a:t>
            </a:r>
            <a:br>
              <a:rPr lang="en-US">
                <a:latin typeface="Modern No. 20"/>
              </a:rPr>
            </a:br>
            <a:r>
              <a:rPr lang="en-US">
                <a:latin typeface="Modern No. 20"/>
              </a:rPr>
              <a:t>Sharpe Ratio Maximization</a:t>
            </a:r>
          </a:p>
        </p:txBody>
      </p:sp>
      <p:sp>
        <p:nvSpPr>
          <p:cNvPr id="19" name="TextBox 6">
            <a:extLst>
              <a:ext uri="{FF2B5EF4-FFF2-40B4-BE49-F238E27FC236}">
                <a16:creationId xmlns:a16="http://schemas.microsoft.com/office/drawing/2014/main" id="{6BA253F6-E0E8-4B3F-5148-4955A5BCE8C5}"/>
              </a:ext>
            </a:extLst>
          </p:cNvPr>
          <p:cNvSpPr txBox="1"/>
          <p:nvPr/>
        </p:nvSpPr>
        <p:spPr>
          <a:xfrm>
            <a:off x="8175005" y="1937740"/>
            <a:ext cx="215299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u="sng">
                <a:latin typeface="Modern No. 20"/>
              </a:rPr>
              <a:t>Objective Function</a:t>
            </a:r>
          </a:p>
        </p:txBody>
      </p:sp>
      <p:sp>
        <p:nvSpPr>
          <p:cNvPr id="21" name="TextBox 4">
            <a:extLst>
              <a:ext uri="{FF2B5EF4-FFF2-40B4-BE49-F238E27FC236}">
                <a16:creationId xmlns:a16="http://schemas.microsoft.com/office/drawing/2014/main" id="{EE917837-A723-4621-C6FE-B75A54FACCA7}"/>
              </a:ext>
            </a:extLst>
          </p:cNvPr>
          <p:cNvSpPr txBox="1"/>
          <p:nvPr/>
        </p:nvSpPr>
        <p:spPr>
          <a:xfrm>
            <a:off x="2688384" y="1942430"/>
            <a:ext cx="1469151"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u="sng">
                <a:latin typeface="Modern No. 20"/>
              </a:rPr>
              <a:t>Sharpe Ratio</a:t>
            </a:r>
          </a:p>
        </p:txBody>
      </p:sp>
      <p:cxnSp>
        <p:nvCxnSpPr>
          <p:cNvPr id="22" name="Connecteur droit avec flèche 21">
            <a:extLst>
              <a:ext uri="{FF2B5EF4-FFF2-40B4-BE49-F238E27FC236}">
                <a16:creationId xmlns:a16="http://schemas.microsoft.com/office/drawing/2014/main" id="{B134488F-3AA5-DCE0-13A3-CB449B12A465}"/>
              </a:ext>
            </a:extLst>
          </p:cNvPr>
          <p:cNvCxnSpPr/>
          <p:nvPr/>
        </p:nvCxnSpPr>
        <p:spPr>
          <a:xfrm>
            <a:off x="6198973" y="1853513"/>
            <a:ext cx="11205" cy="4098324"/>
          </a:xfrm>
          <a:prstGeom prst="straightConnector1">
            <a:avLst/>
          </a:prstGeom>
          <a:ln>
            <a:solidFill>
              <a:schemeClr val="tx1"/>
            </a:solidFill>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079513956"/>
      </p:ext>
    </p:extLst>
  </p:cSld>
  <p:clrMapOvr>
    <a:overrideClrMapping bg1="dk1" tx1="lt1" bg2="dk2" tx2="lt2" accent1="accent1" accent2="accent2" accent3="accent3" accent4="accent4" accent5="accent5" accent6="accent6" hlink="hlink" folHlink="folHlink"/>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a:extLst>
            <a:ext uri="{FF2B5EF4-FFF2-40B4-BE49-F238E27FC236}">
              <a16:creationId xmlns:a16="http://schemas.microsoft.com/office/drawing/2014/main" id="{F0A124DD-C63D-0EEC-7EC3-829420108620}"/>
            </a:ext>
          </a:extLst>
        </p:cNvPr>
        <p:cNvGrpSpPr/>
        <p:nvPr/>
      </p:nvGrpSpPr>
      <p:grpSpPr>
        <a:xfrm>
          <a:off x="0" y="0"/>
          <a:ext cx="0" cy="0"/>
          <a:chOff x="0" y="0"/>
          <a:chExt cx="0" cy="0"/>
        </a:xfrm>
      </p:grpSpPr>
      <p:sp>
        <p:nvSpPr>
          <p:cNvPr id="31" name="Rectangle 30">
            <a:extLst>
              <a:ext uri="{FF2B5EF4-FFF2-40B4-BE49-F238E27FC236}">
                <a16:creationId xmlns:a16="http://schemas.microsoft.com/office/drawing/2014/main" id="{C0F84D53-4420-BE46-4974-9A2FC0D0BD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Image 6" descr="Une image contenant intérieur, art, bâtiment, musée&#10;&#10;Le contenu généré par l’IA peut être incorrect.">
            <a:extLst>
              <a:ext uri="{FF2B5EF4-FFF2-40B4-BE49-F238E27FC236}">
                <a16:creationId xmlns:a16="http://schemas.microsoft.com/office/drawing/2014/main" id="{AE93FE7D-2C43-A732-598E-6A0CAE492D80}"/>
              </a:ext>
            </a:extLst>
          </p:cNvPr>
          <p:cNvPicPr>
            <a:picLocks noChangeAspect="1"/>
          </p:cNvPicPr>
          <p:nvPr/>
        </p:nvPicPr>
        <p:blipFill>
          <a:blip r:embed="rId2">
            <a:alphaModFix amt="50000"/>
          </a:blip>
          <a:srcRect t="10939" b="4475"/>
          <a:stretch/>
        </p:blipFill>
        <p:spPr>
          <a:xfrm>
            <a:off x="20" y="1"/>
            <a:ext cx="12191980" cy="6857999"/>
          </a:xfrm>
          <a:prstGeom prst="rect">
            <a:avLst/>
          </a:prstGeom>
        </p:spPr>
      </p:pic>
      <p:sp>
        <p:nvSpPr>
          <p:cNvPr id="10" name="Rectangle 9">
            <a:extLst>
              <a:ext uri="{FF2B5EF4-FFF2-40B4-BE49-F238E27FC236}">
                <a16:creationId xmlns:a16="http://schemas.microsoft.com/office/drawing/2014/main" id="{6EE9458F-AFFD-5262-5151-0FE82B7A10EB}"/>
              </a:ext>
            </a:extLst>
          </p:cNvPr>
          <p:cNvSpPr/>
          <p:nvPr/>
        </p:nvSpPr>
        <p:spPr>
          <a:xfrm>
            <a:off x="352648" y="190349"/>
            <a:ext cx="11586287" cy="6283155"/>
          </a:xfrm>
          <a:prstGeom prst="rect">
            <a:avLst/>
          </a:prstGeom>
          <a:solidFill>
            <a:srgbClr val="000000">
              <a:alpha val="57000"/>
            </a:srgb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fr-FR" b="1"/>
          </a:p>
          <a:p>
            <a:pPr algn="ctr"/>
            <a:endParaRPr lang="fr-FR" b="1"/>
          </a:p>
          <a:p>
            <a:pPr algn="ctr"/>
            <a:endParaRPr lang="fr-FR" b="1"/>
          </a:p>
          <a:p>
            <a:pPr algn="ctr"/>
            <a:endParaRPr lang="fr-FR" b="1"/>
          </a:p>
          <a:p>
            <a:pPr algn="ctr"/>
            <a:endParaRPr lang="fr-FR" b="1"/>
          </a:p>
          <a:p>
            <a:pPr algn="ctr"/>
            <a:endParaRPr lang="fr-FR" b="1"/>
          </a:p>
          <a:p>
            <a:pPr algn="ctr"/>
            <a:endParaRPr lang="fr-FR" b="1"/>
          </a:p>
          <a:p>
            <a:pPr algn="ctr"/>
            <a:endParaRPr lang="fr-FR" b="1"/>
          </a:p>
          <a:p>
            <a:pPr algn="ctr"/>
            <a:endParaRPr lang="fr-FR" b="1"/>
          </a:p>
          <a:p>
            <a:pPr algn="ctr"/>
            <a:endParaRPr lang="fr-FR" b="1"/>
          </a:p>
          <a:p>
            <a:pPr algn="ctr"/>
            <a:endParaRPr lang="fr-FR" b="1"/>
          </a:p>
          <a:p>
            <a:pPr algn="ctr"/>
            <a:endParaRPr lang="fr-FR" b="1"/>
          </a:p>
          <a:p>
            <a:pPr marL="285750" indent="-285750" algn="ctr">
              <a:buFont typeface="Calibri"/>
              <a:buChar char="-"/>
            </a:pPr>
            <a:endParaRPr lang="fr-FR" b="1"/>
          </a:p>
        </p:txBody>
      </p:sp>
      <p:pic>
        <p:nvPicPr>
          <p:cNvPr id="8" name="Image 7" descr="Une image contenant dessin, illustration, clipart, dessin humoristique&#10;&#10;Le contenu généré par l’IA peut être incorrect.">
            <a:extLst>
              <a:ext uri="{FF2B5EF4-FFF2-40B4-BE49-F238E27FC236}">
                <a16:creationId xmlns:a16="http://schemas.microsoft.com/office/drawing/2014/main" id="{56E58E90-8EBC-07D1-64D2-6F22A28A7555}"/>
              </a:ext>
            </a:extLst>
          </p:cNvPr>
          <p:cNvPicPr>
            <a:picLocks noChangeAspect="1"/>
          </p:cNvPicPr>
          <p:nvPr/>
        </p:nvPicPr>
        <p:blipFill>
          <a:blip r:embed="rId3"/>
          <a:stretch>
            <a:fillRect/>
          </a:stretch>
        </p:blipFill>
        <p:spPr>
          <a:xfrm>
            <a:off x="7546631" y="3716038"/>
            <a:ext cx="3419475" cy="2076450"/>
          </a:xfrm>
          <a:prstGeom prst="rect">
            <a:avLst/>
          </a:prstGeom>
        </p:spPr>
      </p:pic>
      <p:sp>
        <p:nvSpPr>
          <p:cNvPr id="15" name="Title 1">
            <a:extLst>
              <a:ext uri="{FF2B5EF4-FFF2-40B4-BE49-F238E27FC236}">
                <a16:creationId xmlns:a16="http://schemas.microsoft.com/office/drawing/2014/main" id="{56F91A9A-9ABC-B401-F92C-4720FCBAF023}"/>
              </a:ext>
            </a:extLst>
          </p:cNvPr>
          <p:cNvSpPr txBox="1">
            <a:spLocks/>
          </p:cNvSpPr>
          <p:nvPr/>
        </p:nvSpPr>
        <p:spPr>
          <a:xfrm>
            <a:off x="-878" y="382161"/>
            <a:ext cx="12195847" cy="192416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err="1">
                <a:latin typeface="Modern No. 20"/>
              </a:rPr>
              <a:t>CVaR</a:t>
            </a:r>
            <a:r>
              <a:rPr lang="en-US">
                <a:latin typeface="Modern No. 20"/>
              </a:rPr>
              <a:t> Model </a:t>
            </a:r>
            <a:br>
              <a:rPr lang="en-US">
                <a:latin typeface="Modern No. 20"/>
              </a:rPr>
            </a:br>
            <a:r>
              <a:rPr lang="en-US" err="1">
                <a:latin typeface="Modern No. 20"/>
              </a:rPr>
              <a:t>CVaR</a:t>
            </a:r>
            <a:r>
              <a:rPr lang="en-US">
                <a:latin typeface="Modern No. 20"/>
              </a:rPr>
              <a:t> Minimization</a:t>
            </a:r>
          </a:p>
        </p:txBody>
      </p:sp>
      <p:sp>
        <p:nvSpPr>
          <p:cNvPr id="19" name="TextBox 6">
            <a:extLst>
              <a:ext uri="{FF2B5EF4-FFF2-40B4-BE49-F238E27FC236}">
                <a16:creationId xmlns:a16="http://schemas.microsoft.com/office/drawing/2014/main" id="{C8285616-72C5-0D6E-3CB5-F59125EC3132}"/>
              </a:ext>
            </a:extLst>
          </p:cNvPr>
          <p:cNvSpPr txBox="1"/>
          <p:nvPr/>
        </p:nvSpPr>
        <p:spPr>
          <a:xfrm>
            <a:off x="7629375" y="1711962"/>
            <a:ext cx="2708034"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u="sng">
                <a:latin typeface="Modern No. 20"/>
              </a:rPr>
              <a:t>Objective Function: </a:t>
            </a:r>
            <a:r>
              <a:rPr lang="en-US" u="sng">
                <a:latin typeface="Modern No. 20"/>
                <a:hlinkClick r:id="rId4">
                  <a:extLst>
                    <a:ext uri="{A12FA001-AC4F-418D-AE19-62706E023703}">
                      <ahyp:hlinkClr xmlns:ahyp="http://schemas.microsoft.com/office/drawing/2018/hyperlinkcolor" val="tx"/>
                    </a:ext>
                  </a:extLst>
                </a:hlinkClick>
              </a:rPr>
              <a:t>Rockafellar-Uryasev</a:t>
            </a:r>
            <a:endParaRPr lang="en-US" u="sng">
              <a:latin typeface="Modern No. 20"/>
            </a:endParaRPr>
          </a:p>
        </p:txBody>
      </p:sp>
      <p:sp>
        <p:nvSpPr>
          <p:cNvPr id="21" name="TextBox 4">
            <a:extLst>
              <a:ext uri="{FF2B5EF4-FFF2-40B4-BE49-F238E27FC236}">
                <a16:creationId xmlns:a16="http://schemas.microsoft.com/office/drawing/2014/main" id="{966D6A5B-A033-F736-9800-A2C357DF354A}"/>
              </a:ext>
            </a:extLst>
          </p:cNvPr>
          <p:cNvSpPr txBox="1"/>
          <p:nvPr/>
        </p:nvSpPr>
        <p:spPr>
          <a:xfrm>
            <a:off x="2218014" y="1923615"/>
            <a:ext cx="1657299"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u="sng" err="1">
                <a:latin typeface="Modern No. 20"/>
              </a:rPr>
              <a:t>CVaR</a:t>
            </a:r>
            <a:r>
              <a:rPr lang="en-US" u="sng">
                <a:latin typeface="Modern No. 20"/>
              </a:rPr>
              <a:t> Formula</a:t>
            </a:r>
            <a:endParaRPr lang="en-US" err="1"/>
          </a:p>
        </p:txBody>
      </p:sp>
      <p:cxnSp>
        <p:nvCxnSpPr>
          <p:cNvPr id="22" name="Connecteur droit avec flèche 21">
            <a:extLst>
              <a:ext uri="{FF2B5EF4-FFF2-40B4-BE49-F238E27FC236}">
                <a16:creationId xmlns:a16="http://schemas.microsoft.com/office/drawing/2014/main" id="{4154A796-BA9E-36FE-8320-B7E237F787CF}"/>
              </a:ext>
            </a:extLst>
          </p:cNvPr>
          <p:cNvCxnSpPr/>
          <p:nvPr/>
        </p:nvCxnSpPr>
        <p:spPr>
          <a:xfrm>
            <a:off x="6198973" y="1853513"/>
            <a:ext cx="11205" cy="4098324"/>
          </a:xfrm>
          <a:prstGeom prst="straightConnector1">
            <a:avLst/>
          </a:prstGeom>
          <a:ln>
            <a:solidFill>
              <a:schemeClr val="tx1"/>
            </a:solidFill>
          </a:ln>
        </p:spPr>
        <p:style>
          <a:lnRef idx="3">
            <a:schemeClr val="dk1"/>
          </a:lnRef>
          <a:fillRef idx="0">
            <a:schemeClr val="dk1"/>
          </a:fillRef>
          <a:effectRef idx="2">
            <a:schemeClr val="dk1"/>
          </a:effectRef>
          <a:fontRef idx="minor">
            <a:schemeClr val="tx1"/>
          </a:fontRef>
        </p:style>
      </p:cxnSp>
      <p:pic>
        <p:nvPicPr>
          <p:cNvPr id="2" name="Picture 1">
            <a:extLst>
              <a:ext uri="{FF2B5EF4-FFF2-40B4-BE49-F238E27FC236}">
                <a16:creationId xmlns:a16="http://schemas.microsoft.com/office/drawing/2014/main" id="{82BEF271-4420-ADBA-E891-6B9C8D148D8D}"/>
              </a:ext>
            </a:extLst>
          </p:cNvPr>
          <p:cNvPicPr>
            <a:picLocks noChangeAspect="1"/>
          </p:cNvPicPr>
          <p:nvPr/>
        </p:nvPicPr>
        <p:blipFill>
          <a:blip r:embed="rId5"/>
          <a:stretch>
            <a:fillRect/>
          </a:stretch>
        </p:blipFill>
        <p:spPr>
          <a:xfrm>
            <a:off x="1079759" y="2436090"/>
            <a:ext cx="3943092" cy="893290"/>
          </a:xfrm>
          <a:prstGeom prst="rect">
            <a:avLst/>
          </a:prstGeom>
        </p:spPr>
      </p:pic>
      <p:pic>
        <p:nvPicPr>
          <p:cNvPr id="3" name="Picture 2" descr="A math equation with numbers and symbols&#10;&#10;AI-generated content may be incorrect.">
            <a:extLst>
              <a:ext uri="{FF2B5EF4-FFF2-40B4-BE49-F238E27FC236}">
                <a16:creationId xmlns:a16="http://schemas.microsoft.com/office/drawing/2014/main" id="{45EA47B3-2903-F5BA-6821-96C4DA0642C8}"/>
              </a:ext>
            </a:extLst>
          </p:cNvPr>
          <p:cNvPicPr>
            <a:picLocks noChangeAspect="1"/>
          </p:cNvPicPr>
          <p:nvPr/>
        </p:nvPicPr>
        <p:blipFill>
          <a:blip r:embed="rId6"/>
          <a:stretch>
            <a:fillRect/>
          </a:stretch>
        </p:blipFill>
        <p:spPr>
          <a:xfrm>
            <a:off x="7008226" y="2446044"/>
            <a:ext cx="4497328" cy="884061"/>
          </a:xfrm>
          <a:prstGeom prst="rect">
            <a:avLst/>
          </a:prstGeom>
        </p:spPr>
      </p:pic>
      <p:pic>
        <p:nvPicPr>
          <p:cNvPr id="4" name="Picture 3">
            <a:extLst>
              <a:ext uri="{FF2B5EF4-FFF2-40B4-BE49-F238E27FC236}">
                <a16:creationId xmlns:a16="http://schemas.microsoft.com/office/drawing/2014/main" id="{3976ED7C-6B12-C0A7-F38D-ABDC0415D5FF}"/>
              </a:ext>
            </a:extLst>
          </p:cNvPr>
          <p:cNvPicPr>
            <a:picLocks noChangeAspect="1"/>
          </p:cNvPicPr>
          <p:nvPr/>
        </p:nvPicPr>
        <p:blipFill>
          <a:blip r:embed="rId7"/>
          <a:stretch>
            <a:fillRect/>
          </a:stretch>
        </p:blipFill>
        <p:spPr>
          <a:xfrm>
            <a:off x="887625" y="3546902"/>
            <a:ext cx="4331044" cy="2698922"/>
          </a:xfrm>
          <a:prstGeom prst="rect">
            <a:avLst/>
          </a:prstGeom>
        </p:spPr>
      </p:pic>
    </p:spTree>
    <p:extLst>
      <p:ext uri="{BB962C8B-B14F-4D97-AF65-F5344CB8AC3E}">
        <p14:creationId xmlns:p14="http://schemas.microsoft.com/office/powerpoint/2010/main" val="2778457132"/>
      </p:ext>
    </p:extLst>
  </p:cSld>
  <p:clrMapOvr>
    <a:overrideClrMapping bg1="dk1" tx1="lt1" bg2="dk2" tx2="lt2" accent1="accent1" accent2="accent2" accent3="accent3" accent4="accent4" accent5="accent5" accent6="accent6" hlink="hlink" folHlink="folHlink"/>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F090298-0555-D9D9-13FA-1E1404A9B0A0}"/>
            </a:ext>
          </a:extLst>
        </p:cNvPr>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F609FF9A-4FCE-468E-A86A-C9AB525EAE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Rectangle 33">
            <a:extLst>
              <a:ext uri="{FF2B5EF4-FFF2-40B4-BE49-F238E27FC236}">
                <a16:creationId xmlns:a16="http://schemas.microsoft.com/office/drawing/2014/main" id="{021E12D4-3A88-428D-8E5E-AF1AFD923D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16" name="Picture 15" descr="Office building overlayed with stock market graphs">
            <a:extLst>
              <a:ext uri="{FF2B5EF4-FFF2-40B4-BE49-F238E27FC236}">
                <a16:creationId xmlns:a16="http://schemas.microsoft.com/office/drawing/2014/main" id="{03F72447-8C38-81B7-D5B6-6FF690F0AB1D}"/>
              </a:ext>
            </a:extLst>
          </p:cNvPr>
          <p:cNvPicPr>
            <a:picLocks noChangeAspect="1"/>
          </p:cNvPicPr>
          <p:nvPr/>
        </p:nvPicPr>
        <p:blipFill>
          <a:blip r:embed="rId2">
            <a:alphaModFix amt="60000"/>
          </a:blip>
          <a:srcRect t="8858" b="6556"/>
          <a:stretch/>
        </p:blipFill>
        <p:spPr>
          <a:xfrm>
            <a:off x="-1" y="10"/>
            <a:ext cx="12192001" cy="6857990"/>
          </a:xfrm>
          <a:prstGeom prst="rect">
            <a:avLst/>
          </a:prstGeom>
        </p:spPr>
      </p:pic>
      <p:sp>
        <p:nvSpPr>
          <p:cNvPr id="2" name="Title 1">
            <a:extLst>
              <a:ext uri="{FF2B5EF4-FFF2-40B4-BE49-F238E27FC236}">
                <a16:creationId xmlns:a16="http://schemas.microsoft.com/office/drawing/2014/main" id="{049DF6BA-10C3-CDB6-2A91-803E20489737}"/>
              </a:ext>
            </a:extLst>
          </p:cNvPr>
          <p:cNvSpPr>
            <a:spLocks noGrp="1"/>
          </p:cNvSpPr>
          <p:nvPr>
            <p:ph type="title"/>
          </p:nvPr>
        </p:nvSpPr>
        <p:spPr>
          <a:xfrm>
            <a:off x="838200" y="914402"/>
            <a:ext cx="10515600" cy="2985923"/>
          </a:xfrm>
        </p:spPr>
        <p:txBody>
          <a:bodyPr vert="horz" lIns="91440" tIns="45720" rIns="91440" bIns="45720" rtlCol="0" anchor="b">
            <a:normAutofit/>
          </a:bodyPr>
          <a:lstStyle/>
          <a:p>
            <a:pPr algn="ctr"/>
            <a:r>
              <a:rPr lang="en-US" sz="5200">
                <a:solidFill>
                  <a:srgbClr val="FFFFFF"/>
                </a:solidFill>
              </a:rPr>
              <a:t>Implementations</a:t>
            </a:r>
          </a:p>
        </p:txBody>
      </p:sp>
    </p:spTree>
    <p:extLst>
      <p:ext uri="{BB962C8B-B14F-4D97-AF65-F5344CB8AC3E}">
        <p14:creationId xmlns:p14="http://schemas.microsoft.com/office/powerpoint/2010/main" val="38618128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a:extLst>
            <a:ext uri="{FF2B5EF4-FFF2-40B4-BE49-F238E27FC236}">
              <a16:creationId xmlns:a16="http://schemas.microsoft.com/office/drawing/2014/main" id="{896667E0-BB67-6306-AFE5-377CC774EA1C}"/>
            </a:ext>
          </a:extLst>
        </p:cNvPr>
        <p:cNvGrpSpPr/>
        <p:nvPr/>
      </p:nvGrpSpPr>
      <p:grpSpPr>
        <a:xfrm>
          <a:off x="0" y="0"/>
          <a:ext cx="0" cy="0"/>
          <a:chOff x="0" y="0"/>
          <a:chExt cx="0" cy="0"/>
        </a:xfrm>
      </p:grpSpPr>
      <p:pic>
        <p:nvPicPr>
          <p:cNvPr id="7" name="Image 6" descr="Une image contenant intérieur, art, bâtiment, musée&#10;&#10;Le contenu généré par l’IA peut être incorrect.">
            <a:extLst>
              <a:ext uri="{FF2B5EF4-FFF2-40B4-BE49-F238E27FC236}">
                <a16:creationId xmlns:a16="http://schemas.microsoft.com/office/drawing/2014/main" id="{9725716C-2A50-86C3-0584-D608D7757D65}"/>
              </a:ext>
            </a:extLst>
          </p:cNvPr>
          <p:cNvPicPr>
            <a:picLocks noChangeAspect="1"/>
          </p:cNvPicPr>
          <p:nvPr/>
        </p:nvPicPr>
        <p:blipFill>
          <a:blip r:embed="rId2">
            <a:alphaModFix amt="50000"/>
          </a:blip>
          <a:srcRect t="10939" b="4475"/>
          <a:stretch/>
        </p:blipFill>
        <p:spPr>
          <a:xfrm>
            <a:off x="20" y="1"/>
            <a:ext cx="12191980" cy="6857999"/>
          </a:xfrm>
          <a:prstGeom prst="rect">
            <a:avLst/>
          </a:prstGeom>
        </p:spPr>
      </p:pic>
      <p:sp>
        <p:nvSpPr>
          <p:cNvPr id="10" name="Rectangle 9">
            <a:extLst>
              <a:ext uri="{FF2B5EF4-FFF2-40B4-BE49-F238E27FC236}">
                <a16:creationId xmlns:a16="http://schemas.microsoft.com/office/drawing/2014/main" id="{E316BAEE-7D3F-C886-FCA8-470CDBEC005A}"/>
              </a:ext>
            </a:extLst>
          </p:cNvPr>
          <p:cNvSpPr/>
          <p:nvPr/>
        </p:nvSpPr>
        <p:spPr>
          <a:xfrm>
            <a:off x="352648" y="190349"/>
            <a:ext cx="11586287" cy="6283155"/>
          </a:xfrm>
          <a:prstGeom prst="rect">
            <a:avLst/>
          </a:prstGeom>
          <a:solidFill>
            <a:srgbClr val="000000">
              <a:alpha val="57000"/>
            </a:srgb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fr-FR" b="1"/>
          </a:p>
          <a:p>
            <a:pPr algn="ctr"/>
            <a:endParaRPr lang="fr-FR" b="1"/>
          </a:p>
          <a:p>
            <a:pPr algn="ctr"/>
            <a:endParaRPr lang="fr-FR" b="1"/>
          </a:p>
          <a:p>
            <a:pPr algn="ctr"/>
            <a:endParaRPr lang="fr-FR" b="1"/>
          </a:p>
          <a:p>
            <a:pPr algn="ctr"/>
            <a:endParaRPr lang="fr-FR" b="1"/>
          </a:p>
          <a:p>
            <a:pPr algn="ctr"/>
            <a:endParaRPr lang="fr-FR" b="1"/>
          </a:p>
          <a:p>
            <a:pPr algn="ctr"/>
            <a:endParaRPr lang="fr-FR" b="1"/>
          </a:p>
          <a:p>
            <a:pPr algn="ctr"/>
            <a:endParaRPr lang="fr-FR" b="1"/>
          </a:p>
          <a:p>
            <a:pPr algn="ctr"/>
            <a:endParaRPr lang="fr-FR" b="1"/>
          </a:p>
          <a:p>
            <a:pPr algn="ctr"/>
            <a:endParaRPr lang="fr-FR" b="1"/>
          </a:p>
          <a:p>
            <a:pPr marL="285750" indent="-285750" algn="ctr">
              <a:buFont typeface="Calibri"/>
              <a:buChar char="-"/>
            </a:pPr>
            <a:endParaRPr lang="fr-FR" b="1"/>
          </a:p>
        </p:txBody>
      </p:sp>
      <p:sp>
        <p:nvSpPr>
          <p:cNvPr id="2" name="TextBox 1">
            <a:extLst>
              <a:ext uri="{FF2B5EF4-FFF2-40B4-BE49-F238E27FC236}">
                <a16:creationId xmlns:a16="http://schemas.microsoft.com/office/drawing/2014/main" id="{5B5D3876-B1C7-52A4-452B-07AC932C4275}"/>
              </a:ext>
            </a:extLst>
          </p:cNvPr>
          <p:cNvSpPr txBox="1"/>
          <p:nvPr/>
        </p:nvSpPr>
        <p:spPr>
          <a:xfrm>
            <a:off x="866775" y="3228975"/>
            <a:ext cx="451485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sz="3600" b="1" err="1">
                <a:latin typeface="Aptos"/>
              </a:rPr>
              <a:t>Generic</a:t>
            </a:r>
            <a:r>
              <a:rPr lang="fr-FR" sz="3600" b="1">
                <a:latin typeface="Aptos"/>
              </a:rPr>
              <a:t> QP </a:t>
            </a:r>
            <a:r>
              <a:rPr lang="fr-FR" sz="3600" b="1" err="1">
                <a:latin typeface="Aptos"/>
              </a:rPr>
              <a:t>Problem</a:t>
            </a:r>
            <a:r>
              <a:rPr lang="fr-FR" sz="3600" b="1">
                <a:latin typeface="Aptos"/>
              </a:rPr>
              <a:t> </a:t>
            </a:r>
            <a:r>
              <a:rPr lang="en-US" sz="3600" b="1">
                <a:latin typeface="Aptos"/>
              </a:rPr>
              <a:t>​</a:t>
            </a:r>
            <a:endParaRPr lang="en-US" b="1">
              <a:latin typeface="Aptos"/>
            </a:endParaRPr>
          </a:p>
        </p:txBody>
      </p:sp>
      <p:pic>
        <p:nvPicPr>
          <p:cNvPr id="4" name="Picture 3" descr="Slsqp4j: A Java wrapper around the SLSQP nonlinear optimizer | by skew. |  Medium">
            <a:extLst>
              <a:ext uri="{FF2B5EF4-FFF2-40B4-BE49-F238E27FC236}">
                <a16:creationId xmlns:a16="http://schemas.microsoft.com/office/drawing/2014/main" id="{F8EA8DDA-B590-D793-A1DC-C39FF8E6AAC5}"/>
              </a:ext>
            </a:extLst>
          </p:cNvPr>
          <p:cNvPicPr>
            <a:picLocks noChangeAspect="1"/>
          </p:cNvPicPr>
          <p:nvPr/>
        </p:nvPicPr>
        <p:blipFill>
          <a:blip r:embed="rId3"/>
          <a:srcRect l="3403"/>
          <a:stretch/>
        </p:blipFill>
        <p:spPr>
          <a:xfrm>
            <a:off x="6704588" y="881323"/>
            <a:ext cx="4324846" cy="255200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6" name="Picture 5" descr="A group of math symbols&#10;&#10;AI-generated content may be incorrect.">
            <a:extLst>
              <a:ext uri="{FF2B5EF4-FFF2-40B4-BE49-F238E27FC236}">
                <a16:creationId xmlns:a16="http://schemas.microsoft.com/office/drawing/2014/main" id="{F2B71CAD-9858-1ADE-964E-886D85CB29E6}"/>
              </a:ext>
            </a:extLst>
          </p:cNvPr>
          <p:cNvPicPr>
            <a:picLocks noChangeAspect="1"/>
          </p:cNvPicPr>
          <p:nvPr/>
        </p:nvPicPr>
        <p:blipFill>
          <a:blip r:embed="rId4"/>
          <a:stretch>
            <a:fillRect/>
          </a:stretch>
        </p:blipFill>
        <p:spPr>
          <a:xfrm>
            <a:off x="6704587" y="4209837"/>
            <a:ext cx="4324849" cy="144669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23738904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a:extLst>
            <a:ext uri="{FF2B5EF4-FFF2-40B4-BE49-F238E27FC236}">
              <a16:creationId xmlns:a16="http://schemas.microsoft.com/office/drawing/2014/main" id="{C0E4D9CB-0C33-2FB9-DFEE-F9A2FEEAA859}"/>
            </a:ext>
          </a:extLst>
        </p:cNvPr>
        <p:cNvGrpSpPr/>
        <p:nvPr/>
      </p:nvGrpSpPr>
      <p:grpSpPr>
        <a:xfrm>
          <a:off x="0" y="0"/>
          <a:ext cx="0" cy="0"/>
          <a:chOff x="0" y="0"/>
          <a:chExt cx="0" cy="0"/>
        </a:xfrm>
      </p:grpSpPr>
      <p:pic>
        <p:nvPicPr>
          <p:cNvPr id="7" name="Image 6" descr="Une image contenant intérieur, art, bâtiment, musée&#10;&#10;Le contenu généré par l’IA peut être incorrect.">
            <a:extLst>
              <a:ext uri="{FF2B5EF4-FFF2-40B4-BE49-F238E27FC236}">
                <a16:creationId xmlns:a16="http://schemas.microsoft.com/office/drawing/2014/main" id="{DB5AD8C3-C336-BA4B-8897-DD8D7239BDB6}"/>
              </a:ext>
            </a:extLst>
          </p:cNvPr>
          <p:cNvPicPr>
            <a:picLocks noChangeAspect="1"/>
          </p:cNvPicPr>
          <p:nvPr/>
        </p:nvPicPr>
        <p:blipFill>
          <a:blip r:embed="rId2">
            <a:alphaModFix amt="50000"/>
          </a:blip>
          <a:srcRect t="10939" b="4475"/>
          <a:stretch/>
        </p:blipFill>
        <p:spPr>
          <a:xfrm>
            <a:off x="20" y="1"/>
            <a:ext cx="12191980" cy="6857999"/>
          </a:xfrm>
          <a:prstGeom prst="rect">
            <a:avLst/>
          </a:prstGeom>
        </p:spPr>
      </p:pic>
      <p:sp>
        <p:nvSpPr>
          <p:cNvPr id="10" name="Rectangle 9">
            <a:extLst>
              <a:ext uri="{FF2B5EF4-FFF2-40B4-BE49-F238E27FC236}">
                <a16:creationId xmlns:a16="http://schemas.microsoft.com/office/drawing/2014/main" id="{7F7B162F-638F-A93C-1F3C-DBE9E38B6DA7}"/>
              </a:ext>
            </a:extLst>
          </p:cNvPr>
          <p:cNvSpPr/>
          <p:nvPr/>
        </p:nvSpPr>
        <p:spPr>
          <a:xfrm>
            <a:off x="352648" y="190349"/>
            <a:ext cx="11586287" cy="6283155"/>
          </a:xfrm>
          <a:prstGeom prst="rect">
            <a:avLst/>
          </a:prstGeom>
          <a:solidFill>
            <a:srgbClr val="000000">
              <a:alpha val="57000"/>
            </a:srgb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marL="285750" lvl="0" indent="-285750" rtl="0">
              <a:buFont typeface="Arial,Sans-Serif"/>
              <a:buChar char="•"/>
            </a:pPr>
            <a:r>
              <a:rPr lang="en-US" sz="1800" baseline="0">
                <a:latin typeface="Aptos"/>
                <a:ea typeface="Arial"/>
                <a:cs typeface="Arial"/>
              </a:rPr>
              <a:t>Interior Point Method</a:t>
            </a:r>
            <a:r>
              <a:rPr lang="en-US" sz="1800">
                <a:latin typeface="Aptos"/>
                <a:ea typeface="Arial"/>
                <a:cs typeface="Arial"/>
              </a:rPr>
              <a:t>​</a:t>
            </a:r>
          </a:p>
          <a:p>
            <a:pPr marL="285750" lvl="0" indent="-285750" rtl="0">
              <a:buFont typeface="Arial,Sans-Serif"/>
              <a:buChar char="•"/>
            </a:pPr>
            <a:r>
              <a:rPr lang="en-US" sz="1800" baseline="0">
                <a:latin typeface="Aptos"/>
                <a:ea typeface="Arial"/>
                <a:cs typeface="Arial"/>
              </a:rPr>
              <a:t>Active Set</a:t>
            </a:r>
            <a:r>
              <a:rPr lang="en-US" sz="1800">
                <a:latin typeface="Aptos"/>
                <a:ea typeface="Arial"/>
                <a:cs typeface="Arial"/>
              </a:rPr>
              <a:t>​</a:t>
            </a:r>
          </a:p>
          <a:p>
            <a:pPr marL="285750" indent="-285750">
              <a:buFont typeface="Arial,Sans-Serif"/>
              <a:buChar char="•"/>
            </a:pPr>
            <a:r>
              <a:rPr lang="en-US" sz="1800" baseline="0">
                <a:latin typeface="Aptos"/>
                <a:ea typeface="Arial"/>
                <a:cs typeface="Arial"/>
              </a:rPr>
              <a:t>Conjugate Gradient (some reformulation </a:t>
            </a:r>
            <a:r>
              <a:rPr lang="en-US" sz="1800" baseline="0" err="1">
                <a:latin typeface="Aptos"/>
                <a:ea typeface="Arial"/>
                <a:cs typeface="Arial"/>
              </a:rPr>
              <a:t>tointegrate</a:t>
            </a:r>
            <a:r>
              <a:rPr lang="en-US" sz="1800" baseline="0">
                <a:latin typeface="Aptos"/>
                <a:ea typeface="Arial"/>
                <a:cs typeface="Arial"/>
              </a:rPr>
              <a:t> inequalities)</a:t>
            </a:r>
            <a:r>
              <a:rPr lang="en-US" sz="1800">
                <a:latin typeface="Aptos"/>
                <a:ea typeface="Arial"/>
                <a:cs typeface="Arial"/>
              </a:rPr>
              <a:t>​</a:t>
            </a:r>
            <a:endParaRPr lang="en-US"/>
          </a:p>
          <a:p>
            <a:pPr marL="285750" lvl="0" indent="-285750" rtl="0">
              <a:buFont typeface="Arial,Sans-Serif"/>
              <a:buChar char="•"/>
            </a:pPr>
            <a:r>
              <a:rPr lang="en-US" sz="1800" baseline="0">
                <a:latin typeface="Aptos"/>
                <a:ea typeface="Arial"/>
                <a:cs typeface="Arial"/>
              </a:rPr>
              <a:t>Augmented </a:t>
            </a:r>
            <a:r>
              <a:rPr lang="en-US" sz="1800" baseline="0" err="1">
                <a:latin typeface="Aptos"/>
                <a:ea typeface="Arial"/>
                <a:cs typeface="Arial"/>
              </a:rPr>
              <a:t>Lagrangian</a:t>
            </a:r>
            <a:endParaRPr lang="fr-FR" b="1"/>
          </a:p>
        </p:txBody>
      </p:sp>
      <p:sp>
        <p:nvSpPr>
          <p:cNvPr id="2" name="TextBox 1">
            <a:extLst>
              <a:ext uri="{FF2B5EF4-FFF2-40B4-BE49-F238E27FC236}">
                <a16:creationId xmlns:a16="http://schemas.microsoft.com/office/drawing/2014/main" id="{67AD5326-6A93-A811-2D3F-CA848743CC7F}"/>
              </a:ext>
            </a:extLst>
          </p:cNvPr>
          <p:cNvSpPr txBox="1"/>
          <p:nvPr/>
        </p:nvSpPr>
        <p:spPr>
          <a:xfrm>
            <a:off x="609600" y="466725"/>
            <a:ext cx="62484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b="1">
                <a:ea typeface="+mn-lt"/>
                <a:cs typeface="+mn-lt"/>
              </a:rPr>
              <a:t>QP Markowitz Reformulation </a:t>
            </a:r>
            <a:endParaRPr lang="en-US" b="1"/>
          </a:p>
        </p:txBody>
      </p:sp>
      <p:pic>
        <p:nvPicPr>
          <p:cNvPr id="5" name="Picture 4">
            <a:extLst>
              <a:ext uri="{FF2B5EF4-FFF2-40B4-BE49-F238E27FC236}">
                <a16:creationId xmlns:a16="http://schemas.microsoft.com/office/drawing/2014/main" id="{D0E19B47-C1DC-AC20-BDC4-7732B8789761}"/>
              </a:ext>
            </a:extLst>
          </p:cNvPr>
          <p:cNvPicPr>
            <a:picLocks noChangeAspect="1"/>
          </p:cNvPicPr>
          <p:nvPr/>
        </p:nvPicPr>
        <p:blipFill>
          <a:blip r:embed="rId3"/>
          <a:srcRect t="13393"/>
          <a:stretch/>
        </p:blipFill>
        <p:spPr>
          <a:xfrm>
            <a:off x="6733162" y="1495917"/>
            <a:ext cx="4620124" cy="134050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9" name="Picture 8" descr="A white background with black text&#10;&#10;AI-generated content may be incorrect.">
            <a:extLst>
              <a:ext uri="{FF2B5EF4-FFF2-40B4-BE49-F238E27FC236}">
                <a16:creationId xmlns:a16="http://schemas.microsoft.com/office/drawing/2014/main" id="{60DEBDEA-0463-A7A7-0B9E-7A78D3851803}"/>
              </a:ext>
            </a:extLst>
          </p:cNvPr>
          <p:cNvPicPr>
            <a:picLocks noChangeAspect="1"/>
          </p:cNvPicPr>
          <p:nvPr/>
        </p:nvPicPr>
        <p:blipFill>
          <a:blip r:embed="rId4"/>
          <a:srcRect l="47489" t="-1278"/>
          <a:stretch/>
        </p:blipFill>
        <p:spPr>
          <a:xfrm>
            <a:off x="7876818" y="3429833"/>
            <a:ext cx="2510197" cy="268045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2" name="TextBox 11">
            <a:extLst>
              <a:ext uri="{FF2B5EF4-FFF2-40B4-BE49-F238E27FC236}">
                <a16:creationId xmlns:a16="http://schemas.microsoft.com/office/drawing/2014/main" id="{D66A29A4-54E4-F63F-8241-6984B24FB1DF}"/>
              </a:ext>
            </a:extLst>
          </p:cNvPr>
          <p:cNvSpPr txBox="1"/>
          <p:nvPr/>
        </p:nvSpPr>
        <p:spPr>
          <a:xfrm>
            <a:off x="465129" y="5931109"/>
            <a:ext cx="516661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u="sng"/>
              <a:t>Problems</a:t>
            </a:r>
            <a:r>
              <a:rPr lang="en-US"/>
              <a:t>: No cardinality, no risks</a:t>
            </a:r>
          </a:p>
        </p:txBody>
      </p:sp>
      <p:pic>
        <p:nvPicPr>
          <p:cNvPr id="14" name="Picture 13" descr="logo">
            <a:extLst>
              <a:ext uri="{FF2B5EF4-FFF2-40B4-BE49-F238E27FC236}">
                <a16:creationId xmlns:a16="http://schemas.microsoft.com/office/drawing/2014/main" id="{7289B1B4-EECA-CC65-EFE6-3F46E5AD4FFF}"/>
              </a:ext>
            </a:extLst>
          </p:cNvPr>
          <p:cNvPicPr>
            <a:picLocks noChangeAspect="1"/>
          </p:cNvPicPr>
          <p:nvPr/>
        </p:nvPicPr>
        <p:blipFill>
          <a:blip r:embed="rId5"/>
          <a:stretch>
            <a:fillRect/>
          </a:stretch>
        </p:blipFill>
        <p:spPr>
          <a:xfrm>
            <a:off x="1901586" y="1196987"/>
            <a:ext cx="2743197" cy="588965"/>
          </a:xfrm>
          <a:prstGeom prst="rect">
            <a:avLst/>
          </a:prstGeom>
        </p:spPr>
      </p:pic>
    </p:spTree>
    <p:extLst>
      <p:ext uri="{BB962C8B-B14F-4D97-AF65-F5344CB8AC3E}">
        <p14:creationId xmlns:p14="http://schemas.microsoft.com/office/powerpoint/2010/main" val="22802700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25</Slides>
  <Notes>0</Notes>
  <HiddenSlides>0</HiddenSlides>
  <ScaleCrop>false</ScaleCrop>
  <HeadingPairs>
    <vt:vector size="4" baseType="variant">
      <vt:variant>
        <vt:lpstr>Theme</vt:lpstr>
      </vt:variant>
      <vt:variant>
        <vt:i4>1</vt:i4>
      </vt:variant>
      <vt:variant>
        <vt:lpstr>Slide Titles</vt:lpstr>
      </vt:variant>
      <vt:variant>
        <vt:i4>25</vt:i4>
      </vt:variant>
    </vt:vector>
  </HeadingPairs>
  <TitlesOfParts>
    <vt:vector size="26" baseType="lpstr">
      <vt:lpstr>Office Theme</vt:lpstr>
      <vt:lpstr>Portfolio Optimization</vt:lpstr>
      <vt:lpstr>Portfolio Optimization</vt:lpstr>
      <vt:lpstr>PowerPoint Presentation</vt:lpstr>
      <vt:lpstr>Mathematical Models</vt:lpstr>
      <vt:lpstr>PowerPoint Presentation</vt:lpstr>
      <vt:lpstr>PowerPoint Presentation</vt:lpstr>
      <vt:lpstr>Implementations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User Interface</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revision>3</cp:revision>
  <dcterms:created xsi:type="dcterms:W3CDTF">2025-04-07T15:01:23Z</dcterms:created>
  <dcterms:modified xsi:type="dcterms:W3CDTF">2025-04-10T23:47:54Z</dcterms:modified>
</cp:coreProperties>
</file>